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4"/>
  </p:notesMasterIdLst>
  <p:sldIdLst>
    <p:sldId id="256" r:id="rId2"/>
    <p:sldId id="257" r:id="rId3"/>
    <p:sldId id="258" r:id="rId4"/>
    <p:sldId id="305" r:id="rId5"/>
    <p:sldId id="306" r:id="rId6"/>
    <p:sldId id="307" r:id="rId7"/>
    <p:sldId id="291" r:id="rId8"/>
    <p:sldId id="292" r:id="rId9"/>
    <p:sldId id="293" r:id="rId10"/>
    <p:sldId id="260" r:id="rId11"/>
    <p:sldId id="261" r:id="rId12"/>
    <p:sldId id="263" r:id="rId13"/>
    <p:sldId id="264" r:id="rId14"/>
    <p:sldId id="265" r:id="rId15"/>
    <p:sldId id="266" r:id="rId16"/>
    <p:sldId id="294" r:id="rId17"/>
    <p:sldId id="295" r:id="rId18"/>
    <p:sldId id="296" r:id="rId19"/>
    <p:sldId id="267" r:id="rId20"/>
    <p:sldId id="297" r:id="rId21"/>
    <p:sldId id="308" r:id="rId22"/>
    <p:sldId id="309" r:id="rId23"/>
    <p:sldId id="310" r:id="rId24"/>
    <p:sldId id="298" r:id="rId25"/>
    <p:sldId id="268" r:id="rId26"/>
    <p:sldId id="299" r:id="rId27"/>
    <p:sldId id="269" r:id="rId28"/>
    <p:sldId id="270" r:id="rId29"/>
    <p:sldId id="271" r:id="rId30"/>
    <p:sldId id="300" r:id="rId31"/>
    <p:sldId id="301" r:id="rId32"/>
    <p:sldId id="272" r:id="rId33"/>
    <p:sldId id="274" r:id="rId34"/>
    <p:sldId id="275" r:id="rId35"/>
    <p:sldId id="276" r:id="rId36"/>
    <p:sldId id="302" r:id="rId37"/>
    <p:sldId id="303" r:id="rId38"/>
    <p:sldId id="304" r:id="rId39"/>
    <p:sldId id="277" r:id="rId40"/>
    <p:sldId id="278" r:id="rId41"/>
    <p:sldId id="279" r:id="rId42"/>
    <p:sldId id="28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FA143-BED5-4F9C-80E1-595797395A90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150A-E755-461E-B715-0D83655F4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5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D1B080-656C-4819-90AB-82D238D3E16F}" type="slidenum">
              <a:rPr lang="en-US"/>
              <a:pPr/>
              <a:t>10</a:t>
            </a:fld>
            <a:endParaRPr lang="en-US"/>
          </a:p>
        </p:txBody>
      </p:sp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992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DF9D9-2CC5-431B-9850-2D291FC5B5F4}" type="slidenum">
              <a:rPr lang="en-US"/>
              <a:pPr/>
              <a:t>40</a:t>
            </a:fld>
            <a:endParaRPr lang="en-US"/>
          </a:p>
        </p:txBody>
      </p:sp>
      <p:sp>
        <p:nvSpPr>
          <p:cNvPr id="154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8CC03-CB2F-42B4-BFE5-B00C4BA9E963}" type="slidenum">
              <a:rPr lang="en-US"/>
              <a:pPr/>
              <a:t>42</a:t>
            </a:fld>
            <a:endParaRPr lang="en-US"/>
          </a:p>
        </p:txBody>
      </p:sp>
      <p:sp>
        <p:nvSpPr>
          <p:cNvPr id="148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EA6B4-79B5-45BC-B66C-20BCE5974DBA}" type="slidenum">
              <a:rPr lang="en-US"/>
              <a:pPr/>
              <a:t>12</a:t>
            </a:fld>
            <a:endParaRPr lang="en-US"/>
          </a:p>
        </p:txBody>
      </p:sp>
      <p:sp>
        <p:nvSpPr>
          <p:cNvPr id="141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B5AAD-B494-4BCA-92E3-80509AEEB96F}" type="slidenum">
              <a:rPr lang="en-US"/>
              <a:pPr/>
              <a:t>13</a:t>
            </a:fld>
            <a:endParaRPr lang="en-US"/>
          </a:p>
        </p:txBody>
      </p:sp>
      <p:sp>
        <p:nvSpPr>
          <p:cNvPr id="153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7C247C-574C-4880-921F-C9B74D620FCD}" type="slidenum">
              <a:rPr lang="en-US"/>
              <a:pPr/>
              <a:t>15</a:t>
            </a:fld>
            <a:endParaRPr lang="en-US"/>
          </a:p>
        </p:txBody>
      </p:sp>
      <p:sp>
        <p:nvSpPr>
          <p:cNvPr id="126566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566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55D1D-13A9-4E53-876D-CEC90C4A1E4D}" type="slidenum">
              <a:rPr lang="en-US"/>
              <a:pPr/>
              <a:t>19</a:t>
            </a:fld>
            <a:endParaRPr lang="en-US"/>
          </a:p>
        </p:txBody>
      </p:sp>
      <p:sp>
        <p:nvSpPr>
          <p:cNvPr id="15257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7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F262AB-1FA1-4BB2-9359-324A19FD429F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C2B24B-7E4E-4612-B22D-0F4815D1F7B2}" type="slidenum">
              <a:rPr lang="en-US"/>
              <a:pPr/>
              <a:t>32</a:t>
            </a:fld>
            <a:endParaRPr lang="en-US"/>
          </a:p>
        </p:txBody>
      </p:sp>
      <p:sp>
        <p:nvSpPr>
          <p:cNvPr id="151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9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DB97E-EA3D-4EB3-AE50-74439FAE1E0B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F7786D-7C29-4244-A825-98A97EAFDBF0}" type="slidenum">
              <a:rPr lang="en-US"/>
              <a:pPr/>
              <a:t>39</a:t>
            </a:fld>
            <a:endParaRPr lang="en-US"/>
          </a:p>
        </p:txBody>
      </p:sp>
      <p:sp>
        <p:nvSpPr>
          <p:cNvPr id="153497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497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300C0EC-3175-4A5A-A2F1-41120FE220CC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123CD53-CDC0-4356-B9E5-0FD0884A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C0EC-3175-4A5A-A2F1-41120FE220CC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CD53-CDC0-4356-B9E5-0FD0884A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C0EC-3175-4A5A-A2F1-41120FE220CC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CD53-CDC0-4356-B9E5-0FD0884A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0" y="2743200"/>
            <a:ext cx="9144000" cy="1600200"/>
          </a:xfrm>
        </p:spPr>
        <p:txBody>
          <a:bodyPr anchor="ctr"/>
          <a:lstStyle>
            <a:lvl1pPr>
              <a:defRPr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86800" y="6486525"/>
            <a:ext cx="457200" cy="3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B3C6AD1-EDF9-4811-9FA8-1215F0E5E13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9481" name="Picture 25" descr="snake-on-tre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163" cy="1600200"/>
          </a:xfrm>
          <a:prstGeom prst="rect">
            <a:avLst/>
          </a:prstGeom>
          <a:noFill/>
        </p:spPr>
      </p:pic>
      <p:pic>
        <p:nvPicPr>
          <p:cNvPr id="19482" name="Picture 26" descr="2006-10-28_Python_in_60_Minutes"/>
          <p:cNvPicPr>
            <a:picLocks noChangeAspect="1" noChangeArrowheads="1"/>
          </p:cNvPicPr>
          <p:nvPr userDrawn="1"/>
        </p:nvPicPr>
        <p:blipFill>
          <a:blip r:embed="rId3"/>
          <a:srcRect l="16304" t="68115" r="19565" b="1450"/>
          <a:stretch>
            <a:fillRect/>
          </a:stretch>
        </p:blipFill>
        <p:spPr bwMode="auto">
          <a:xfrm>
            <a:off x="1600200" y="741363"/>
            <a:ext cx="5410200" cy="1925637"/>
          </a:xfrm>
          <a:prstGeom prst="rect">
            <a:avLst/>
          </a:prstGeom>
          <a:noFill/>
        </p:spPr>
      </p:pic>
      <p:sp>
        <p:nvSpPr>
          <p:cNvPr id="19483" name="Rectangle 27"/>
          <p:cNvSpPr>
            <a:spLocks noChangeArrowheads="1"/>
          </p:cNvSpPr>
          <p:nvPr userDrawn="1"/>
        </p:nvSpPr>
        <p:spPr bwMode="auto">
          <a:xfrm>
            <a:off x="1981200" y="4191000"/>
            <a:ext cx="5562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7338" indent="-287338">
              <a:lnSpc>
                <a:spcPct val="102000"/>
              </a:lnSpc>
              <a:spcBef>
                <a:spcPct val="20000"/>
              </a:spcBef>
              <a:buClr>
                <a:srgbClr val="808080"/>
              </a:buClr>
              <a:buSzPct val="60000"/>
            </a:pPr>
            <a:endParaRPr lang="en-GB" sz="160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C0EC-3175-4A5A-A2F1-41120FE220CC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CD53-CDC0-4356-B9E5-0FD0884A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C0EC-3175-4A5A-A2F1-41120FE220CC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CD53-CDC0-4356-B9E5-0FD0884A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C0EC-3175-4A5A-A2F1-41120FE220CC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CD53-CDC0-4356-B9E5-0FD0884A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00C0EC-3175-4A5A-A2F1-41120FE220CC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23CD53-CDC0-4356-B9E5-0FD0884AA5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300C0EC-3175-4A5A-A2F1-41120FE220CC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123CD53-CDC0-4356-B9E5-0FD0884A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C0EC-3175-4A5A-A2F1-41120FE220CC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CD53-CDC0-4356-B9E5-0FD0884A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C0EC-3175-4A5A-A2F1-41120FE220CC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CD53-CDC0-4356-B9E5-0FD0884A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C0EC-3175-4A5A-A2F1-41120FE220CC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CD53-CDC0-4356-B9E5-0FD0884A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300C0EC-3175-4A5A-A2F1-41120FE220CC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123CD53-CDC0-4356-B9E5-0FD0884AA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python.org/lib/module-math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python.org/lib/string-method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pywin32/" TargetMode="External"/><Relationship Id="rId2" Type="http://schemas.openxmlformats.org/officeDocument/2006/relationships/hyperlink" Target="http://en.wikipedia.org/wiki/IDLE_(Python)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Introduction to Python Programming	</a:t>
            </a:r>
            <a:endParaRPr lang="en-US" dirty="0"/>
          </a:p>
        </p:txBody>
      </p:sp>
      <p:pic>
        <p:nvPicPr>
          <p:cNvPr id="3" name="Picture 2" descr="opengraph-icon-200x2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317" y="609600"/>
            <a:ext cx="2539683" cy="25396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39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21JUN19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44958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Dr. C S </a:t>
            </a:r>
            <a:r>
              <a:rPr lang="en-US" smtClean="0"/>
              <a:t>Prasanth</a:t>
            </a:r>
            <a:endParaRPr lang="en-US" dirty="0" smtClean="0"/>
          </a:p>
          <a:p>
            <a:pPr algn="ctr"/>
            <a:r>
              <a:rPr lang="en-US" dirty="0" smtClean="0"/>
              <a:t>Assistant Professor</a:t>
            </a:r>
          </a:p>
          <a:p>
            <a:pPr algn="ctr"/>
            <a:r>
              <a:rPr lang="en-US" dirty="0" smtClean="0"/>
              <a:t>PG Department of Physics</a:t>
            </a:r>
          </a:p>
          <a:p>
            <a:pPr algn="ctr"/>
            <a:r>
              <a:rPr lang="en-US" dirty="0" smtClean="0"/>
              <a:t>N S </a:t>
            </a:r>
            <a:r>
              <a:rPr lang="en-US" dirty="0" err="1" smtClean="0"/>
              <a:t>S</a:t>
            </a:r>
            <a:r>
              <a:rPr lang="en-US" dirty="0" smtClean="0"/>
              <a:t> College </a:t>
            </a:r>
            <a:r>
              <a:rPr lang="en-US" dirty="0" err="1" smtClean="0"/>
              <a:t>Pandalam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F953F-D7FC-498E-B9EE-0D7B4B4D1A20}" type="slidenum">
              <a:rPr lang="en-US"/>
              <a:pPr/>
              <a:t>10</a:t>
            </a:fld>
            <a:endParaRPr lang="en-US"/>
          </a:p>
        </p:txBody>
      </p:sp>
      <p:sp>
        <p:nvSpPr>
          <p:cNvPr id="14889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2703576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en-GB" b="1" dirty="0">
                <a:latin typeface="Garamond" pitchFamily="18" charset="0"/>
              </a:rPr>
              <a:t>code </a:t>
            </a:r>
            <a:r>
              <a:rPr lang="en-GB" dirty="0">
                <a:latin typeface="Garamond" pitchFamily="18" charset="0"/>
              </a:rPr>
              <a:t>or</a:t>
            </a:r>
            <a:r>
              <a:rPr lang="en-GB" b="1" dirty="0">
                <a:latin typeface="Garamond" pitchFamily="18" charset="0"/>
              </a:rPr>
              <a:t> source code</a:t>
            </a:r>
            <a:r>
              <a:rPr lang="en-GB" dirty="0">
                <a:latin typeface="Garamond" pitchFamily="18" charset="0"/>
              </a:rPr>
              <a:t>: The sequence of instructions in a program.</a:t>
            </a:r>
          </a:p>
          <a:p>
            <a:pPr lvl="1">
              <a:spcBef>
                <a:spcPts val="500"/>
              </a:spcBef>
            </a:pPr>
            <a:endParaRPr lang="en-GB" sz="800" b="1" dirty="0">
              <a:latin typeface="Garamond" pitchFamily="18" charset="0"/>
            </a:endParaRPr>
          </a:p>
          <a:p>
            <a:pPr>
              <a:spcBef>
                <a:spcPts val="600"/>
              </a:spcBef>
            </a:pPr>
            <a:r>
              <a:rPr lang="en-GB" b="1" dirty="0">
                <a:latin typeface="Garamond" pitchFamily="18" charset="0"/>
              </a:rPr>
              <a:t>syntax</a:t>
            </a:r>
            <a:r>
              <a:rPr lang="en-GB" dirty="0">
                <a:latin typeface="Garamond" pitchFamily="18" charset="0"/>
              </a:rPr>
              <a:t>: The set of legal structures and commands that can be used in a particular programming language.</a:t>
            </a:r>
          </a:p>
          <a:p>
            <a:pPr lvl="1">
              <a:spcBef>
                <a:spcPts val="500"/>
              </a:spcBef>
            </a:pPr>
            <a:endParaRPr lang="en-GB" sz="800" b="1" dirty="0">
              <a:latin typeface="Garamond" pitchFamily="18" charset="0"/>
            </a:endParaRPr>
          </a:p>
          <a:p>
            <a:pPr>
              <a:spcBef>
                <a:spcPts val="600"/>
              </a:spcBef>
            </a:pPr>
            <a:r>
              <a:rPr lang="en-GB" b="1" dirty="0">
                <a:latin typeface="Garamond" pitchFamily="18" charset="0"/>
              </a:rPr>
              <a:t>output</a:t>
            </a:r>
            <a:r>
              <a:rPr lang="en-GB" dirty="0">
                <a:latin typeface="Garamond" pitchFamily="18" charset="0"/>
              </a:rPr>
              <a:t>: The messages printed to the user by a program.</a:t>
            </a:r>
          </a:p>
          <a:p>
            <a:pPr lvl="1">
              <a:spcBef>
                <a:spcPts val="600"/>
              </a:spcBef>
            </a:pPr>
            <a:endParaRPr lang="en-GB" sz="800" b="1" dirty="0">
              <a:latin typeface="Garamond" pitchFamily="18" charset="0"/>
            </a:endParaRPr>
          </a:p>
          <a:p>
            <a:pPr>
              <a:spcBef>
                <a:spcPts val="600"/>
              </a:spcBef>
            </a:pPr>
            <a:r>
              <a:rPr lang="en-GB" b="1" dirty="0">
                <a:latin typeface="Garamond" pitchFamily="18" charset="0"/>
              </a:rPr>
              <a:t>console</a:t>
            </a:r>
            <a:r>
              <a:rPr lang="en-GB" dirty="0">
                <a:latin typeface="Garamond" pitchFamily="18" charset="0"/>
              </a:rPr>
              <a:t>: The text box onto which output is printed.</a:t>
            </a:r>
          </a:p>
          <a:p>
            <a:pPr lvl="1">
              <a:spcBef>
                <a:spcPts val="600"/>
              </a:spcBef>
            </a:pPr>
            <a:r>
              <a:rPr lang="en-GB" dirty="0">
                <a:latin typeface="Garamond" pitchFamily="18" charset="0"/>
              </a:rPr>
              <a:t>Some source code editors pop up the console as an external window, and others contain their own console window.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1488898" name="Picture 2"/>
          <p:cNvPicPr>
            <a:picLocks noChangeAspect="1" noChangeArrowheads="1"/>
          </p:cNvPicPr>
          <p:nvPr/>
        </p:nvPicPr>
        <p:blipFill>
          <a:blip r:embed="rId3"/>
          <a:srcRect r="13893" b="36000"/>
          <a:stretch>
            <a:fillRect/>
          </a:stretch>
        </p:blipFill>
        <p:spPr bwMode="auto">
          <a:xfrm>
            <a:off x="6781800" y="4038600"/>
            <a:ext cx="2057400" cy="608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8889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762000"/>
          </a:xfrm>
        </p:spPr>
        <p:txBody>
          <a:bodyPr/>
          <a:lstStyle/>
          <a:p>
            <a:r>
              <a:rPr lang="en-US" dirty="0"/>
              <a:t>Programming basics</a:t>
            </a:r>
          </a:p>
        </p:txBody>
      </p:sp>
      <p:pic>
        <p:nvPicPr>
          <p:cNvPr id="1488916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4114800"/>
            <a:ext cx="4668838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762000"/>
          </a:xfrm>
        </p:spPr>
        <p:txBody>
          <a:bodyPr/>
          <a:lstStyle/>
          <a:p>
            <a:r>
              <a:rPr lang="en-US" dirty="0" smtClean="0"/>
              <a:t>Compiling and interpreting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924800" cy="32004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Garamond" pitchFamily="18" charset="0"/>
              </a:rPr>
              <a:t>Many languages require you to </a:t>
            </a:r>
            <a:r>
              <a:rPr lang="en-US" i="1" dirty="0">
                <a:latin typeface="Garamond" pitchFamily="18" charset="0"/>
              </a:rPr>
              <a:t>compile </a:t>
            </a:r>
            <a:r>
              <a:rPr lang="en-US" dirty="0">
                <a:latin typeface="Garamond" pitchFamily="18" charset="0"/>
              </a:rPr>
              <a:t>(translate) your program into a form that the machine understands.</a:t>
            </a: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r>
              <a:rPr lang="en-US" dirty="0">
                <a:latin typeface="Garamond" pitchFamily="18" charset="0"/>
              </a:rPr>
              <a:t>Python is instead directly </a:t>
            </a:r>
            <a:r>
              <a:rPr lang="en-US" i="1" dirty="0">
                <a:latin typeface="Garamond" pitchFamily="18" charset="0"/>
              </a:rPr>
              <a:t>interpreted </a:t>
            </a:r>
            <a:r>
              <a:rPr lang="en-US" dirty="0">
                <a:latin typeface="Garamond" pitchFamily="18" charset="0"/>
              </a:rPr>
              <a:t>into machine instructions</a:t>
            </a:r>
            <a:r>
              <a:rPr lang="en-US" dirty="0" smtClean="0">
                <a:latin typeface="Garamond" pitchFamily="18" charset="0"/>
              </a:rPr>
              <a:t>.</a:t>
            </a:r>
          </a:p>
          <a:p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447800" y="2362200"/>
            <a:ext cx="6397625" cy="1765300"/>
            <a:chOff x="48" y="2544"/>
            <a:chExt cx="5565" cy="1536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824" y="3456"/>
              <a:ext cx="33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584" y="2544"/>
              <a:ext cx="829" cy="3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49263">
                <a:spcBef>
                  <a:spcPct val="0"/>
                </a:spcBef>
                <a:buClr>
                  <a:srgbClr val="000000"/>
                </a:buClr>
                <a:buSzPct val="100000"/>
                <a:buFont typeface="Tahom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 i="1">
                  <a:solidFill>
                    <a:srgbClr val="000000"/>
                  </a:solidFill>
                  <a:latin typeface="Tahoma" pitchFamily="34" charset="0"/>
                </a:rPr>
                <a:t>compile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792" y="2544"/>
              <a:ext cx="838" cy="3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49263">
                <a:spcBef>
                  <a:spcPct val="0"/>
                </a:spcBef>
                <a:buClr>
                  <a:srgbClr val="000000"/>
                </a:buClr>
                <a:buSzPct val="100000"/>
                <a:buFont typeface="Tahom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 i="1">
                  <a:solidFill>
                    <a:srgbClr val="000000"/>
                  </a:solidFill>
                  <a:latin typeface="Tahoma" pitchFamily="34" charset="0"/>
                </a:rPr>
                <a:t>execute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374" y="2910"/>
              <a:ext cx="729" cy="3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49263">
                <a:spcBef>
                  <a:spcPct val="0"/>
                </a:spcBef>
                <a:buClr>
                  <a:srgbClr val="000000"/>
                </a:buClr>
                <a:buSzPct val="100000"/>
                <a:buFont typeface="Tahom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  <a:latin typeface="Tahoma" pitchFamily="34" charset="0"/>
                </a:rPr>
                <a:t>output</a:t>
              </a:r>
            </a:p>
          </p:txBody>
        </p:sp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2"/>
            <a:srcRect r="48225" b="39371"/>
            <a:stretch>
              <a:fillRect/>
            </a:stretch>
          </p:blipFill>
          <p:spPr bwMode="auto">
            <a:xfrm>
              <a:off x="4368" y="3216"/>
              <a:ext cx="1245" cy="6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48" y="2880"/>
              <a:ext cx="1776" cy="1200"/>
              <a:chOff x="48" y="2880"/>
              <a:chExt cx="1776" cy="1200"/>
            </a:xfrm>
          </p:grpSpPr>
          <p:sp>
            <p:nvSpPr>
              <p:cNvPr id="17" name="Rectangle 11"/>
              <p:cNvSpPr>
                <a:spLocks noChangeArrowheads="1"/>
              </p:cNvSpPr>
              <p:nvPr/>
            </p:nvSpPr>
            <p:spPr bwMode="auto">
              <a:xfrm>
                <a:off x="48" y="2880"/>
                <a:ext cx="1776" cy="1200"/>
              </a:xfrm>
              <a:prstGeom prst="rect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Text Box 12"/>
              <p:cNvSpPr txBox="1">
                <a:spLocks noChangeArrowheads="1"/>
              </p:cNvSpPr>
              <p:nvPr/>
            </p:nvSpPr>
            <p:spPr bwMode="auto">
              <a:xfrm>
                <a:off x="67" y="2910"/>
                <a:ext cx="1757" cy="55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defTabSz="449263">
                  <a:spcBef>
                    <a:spcPct val="0"/>
                  </a:spcBef>
                  <a:buClr>
                    <a:srgbClr val="000000"/>
                  </a:buClr>
                  <a:buSzPct val="100000"/>
                  <a:buFont typeface="Tahoma" pitchFamily="34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 dirty="0">
                    <a:solidFill>
                      <a:srgbClr val="000000"/>
                    </a:solidFill>
                    <a:latin typeface="Tahoma" pitchFamily="34" charset="0"/>
                  </a:rPr>
                  <a:t>source code</a:t>
                </a:r>
              </a:p>
              <a:p>
                <a:pPr defTabSz="449263">
                  <a:spcBef>
                    <a:spcPct val="0"/>
                  </a:spcBef>
                  <a:buClr>
                    <a:srgbClr val="000000"/>
                  </a:buClr>
                  <a:buSzPct val="100000"/>
                  <a:buFont typeface="Tahoma" pitchFamily="34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 dirty="0">
                    <a:solidFill>
                      <a:srgbClr val="000000"/>
                    </a:solidFill>
                    <a:latin typeface="Courier New" pitchFamily="49" charset="0"/>
                  </a:rPr>
                  <a:t>Hello.java</a:t>
                </a:r>
                <a:endParaRPr lang="en-GB" sz="18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pic>
            <p:nvPicPr>
              <p:cNvPr id="19" name="Picture 1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24" y="3456"/>
                <a:ext cx="560" cy="60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</p:grpSp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2208" y="2880"/>
              <a:ext cx="1776" cy="1200"/>
              <a:chOff x="2208" y="2880"/>
              <a:chExt cx="1776" cy="1200"/>
            </a:xfrm>
          </p:grpSpPr>
          <p:pic>
            <p:nvPicPr>
              <p:cNvPr id="14" name="Picture 15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784" y="3456"/>
                <a:ext cx="586" cy="57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15" name="Rectangle 16"/>
              <p:cNvSpPr>
                <a:spLocks noChangeArrowheads="1"/>
              </p:cNvSpPr>
              <p:nvPr/>
            </p:nvSpPr>
            <p:spPr bwMode="auto">
              <a:xfrm>
                <a:off x="2208" y="2880"/>
                <a:ext cx="1776" cy="1200"/>
              </a:xfrm>
              <a:prstGeom prst="rect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227" y="2910"/>
                <a:ext cx="1757" cy="55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defTabSz="449263">
                  <a:spcBef>
                    <a:spcPct val="0"/>
                  </a:spcBef>
                  <a:buClr>
                    <a:srgbClr val="000000"/>
                  </a:buClr>
                  <a:buSzPct val="100000"/>
                  <a:buFont typeface="Tahoma" pitchFamily="34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 dirty="0">
                    <a:solidFill>
                      <a:srgbClr val="000000"/>
                    </a:solidFill>
                    <a:latin typeface="Tahoma" pitchFamily="34" charset="0"/>
                  </a:rPr>
                  <a:t>byte code</a:t>
                </a:r>
              </a:p>
              <a:p>
                <a:pPr defTabSz="449263">
                  <a:spcBef>
                    <a:spcPct val="0"/>
                  </a:spcBef>
                  <a:buClr>
                    <a:srgbClr val="000000"/>
                  </a:buClr>
                  <a:buSzPct val="100000"/>
                  <a:buFont typeface="Tahoma" pitchFamily="34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800" dirty="0" err="1">
                    <a:solidFill>
                      <a:srgbClr val="000000"/>
                    </a:solidFill>
                    <a:latin typeface="Courier New" pitchFamily="49" charset="0"/>
                  </a:rPr>
                  <a:t>Hello.class</a:t>
                </a:r>
                <a:endParaRPr lang="en-GB" sz="18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3984" y="3456"/>
              <a:ext cx="33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36"/>
          <p:cNvGrpSpPr>
            <a:grpSpLocks/>
          </p:cNvGrpSpPr>
          <p:nvPr/>
        </p:nvGrpSpPr>
        <p:grpSpPr bwMode="auto">
          <a:xfrm>
            <a:off x="2057400" y="4864100"/>
            <a:ext cx="3886200" cy="1765300"/>
            <a:chOff x="816" y="2928"/>
            <a:chExt cx="2448" cy="1112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102" y="3588"/>
              <a:ext cx="243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928" y="2928"/>
              <a:ext cx="760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defTabSz="449263">
                <a:spcBef>
                  <a:spcPct val="0"/>
                </a:spcBef>
                <a:buClr>
                  <a:srgbClr val="000000"/>
                </a:buClr>
                <a:buSzPct val="100000"/>
                <a:buFont typeface="Tahom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 i="1">
                  <a:solidFill>
                    <a:srgbClr val="000000"/>
                  </a:solidFill>
                  <a:latin typeface="Tahoma" pitchFamily="34" charset="0"/>
                </a:rPr>
                <a:t>interpret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2367" y="3193"/>
              <a:ext cx="528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49263">
                <a:spcBef>
                  <a:spcPct val="0"/>
                </a:spcBef>
                <a:buClr>
                  <a:srgbClr val="000000"/>
                </a:buClr>
                <a:buSzPct val="100000"/>
                <a:buFont typeface="Tahom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 dirty="0">
                  <a:solidFill>
                    <a:srgbClr val="000000"/>
                  </a:solidFill>
                  <a:latin typeface="Tahoma" pitchFamily="34" charset="0"/>
                </a:rPr>
                <a:t>output</a:t>
              </a:r>
            </a:p>
          </p:txBody>
        </p:sp>
        <p:pic>
          <p:nvPicPr>
            <p:cNvPr id="24" name="Picture 24"/>
            <p:cNvPicPr>
              <a:picLocks noChangeAspect="1" noChangeArrowheads="1"/>
            </p:cNvPicPr>
            <p:nvPr/>
          </p:nvPicPr>
          <p:blipFill>
            <a:blip r:embed="rId2"/>
            <a:srcRect r="48225" b="39371"/>
            <a:stretch>
              <a:fillRect/>
            </a:stretch>
          </p:blipFill>
          <p:spPr bwMode="auto">
            <a:xfrm>
              <a:off x="2362" y="3415"/>
              <a:ext cx="902" cy="4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816" y="3171"/>
              <a:ext cx="1286" cy="869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830" y="3193"/>
              <a:ext cx="1272" cy="4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defTabSz="449263">
                <a:spcBef>
                  <a:spcPct val="0"/>
                </a:spcBef>
                <a:buClr>
                  <a:srgbClr val="000000"/>
                </a:buClr>
                <a:buSzPct val="100000"/>
                <a:buFont typeface="Tahom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  <a:latin typeface="Tahoma" pitchFamily="34" charset="0"/>
                </a:rPr>
                <a:t>source code</a:t>
              </a:r>
            </a:p>
            <a:p>
              <a:pPr defTabSz="449263">
                <a:spcBef>
                  <a:spcPct val="0"/>
                </a:spcBef>
                <a:buClr>
                  <a:srgbClr val="000000"/>
                </a:buClr>
                <a:buSzPct val="100000"/>
                <a:buFont typeface="Tahom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  <a:latin typeface="Courier New" pitchFamily="49" charset="0"/>
                </a:rPr>
                <a:t>Hello.py</a:t>
              </a:r>
              <a:endParaRPr lang="en-GB" sz="18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pic>
          <p:nvPicPr>
            <p:cNvPr id="27" name="Picture 3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00" y="3582"/>
              <a:ext cx="406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760D7-CF29-483F-AC98-AF323A02A849}" type="slidenum">
              <a:rPr lang="en-US"/>
              <a:pPr/>
              <a:t>12</a:t>
            </a:fld>
            <a:endParaRPr lang="en-US"/>
          </a:p>
        </p:txBody>
      </p:sp>
      <p:sp>
        <p:nvSpPr>
          <p:cNvPr id="141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229600" cy="1066800"/>
          </a:xfrm>
        </p:spPr>
        <p:txBody>
          <a:bodyPr/>
          <a:lstStyle/>
          <a:p>
            <a:r>
              <a:rPr lang="en-US" dirty="0"/>
              <a:t>Real numbers</a:t>
            </a:r>
          </a:p>
        </p:txBody>
      </p:sp>
      <p:sp>
        <p:nvSpPr>
          <p:cNvPr id="141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325112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tabLst>
                <a:tab pos="3652838" algn="l"/>
                <a:tab pos="5480050" algn="l"/>
                <a:tab pos="6862763" algn="l"/>
              </a:tabLst>
            </a:pPr>
            <a:r>
              <a:rPr lang="en-US" sz="3100" dirty="0">
                <a:latin typeface="Garamond" pitchFamily="18" charset="0"/>
              </a:rPr>
              <a:t>Python can also manipulate real numbers.</a:t>
            </a:r>
          </a:p>
          <a:p>
            <a:pPr marL="742950" lvl="1" indent="-285750">
              <a:tabLst>
                <a:tab pos="3652838" algn="l"/>
                <a:tab pos="5480050" algn="l"/>
                <a:tab pos="6862763" algn="l"/>
              </a:tabLst>
            </a:pPr>
            <a:r>
              <a:rPr lang="en-US" sz="3100" dirty="0">
                <a:solidFill>
                  <a:schemeClr val="tx1"/>
                </a:solidFill>
                <a:latin typeface="Garamond" pitchFamily="18" charset="0"/>
              </a:rPr>
              <a:t>Examples: 6.022	-15.9997	42.0	2.143e17</a:t>
            </a:r>
          </a:p>
          <a:p>
            <a:pPr marL="742950" lvl="1" indent="-285750">
              <a:tabLst>
                <a:tab pos="3652838" algn="l"/>
                <a:tab pos="5480050" algn="l"/>
                <a:tab pos="6862763" algn="l"/>
              </a:tabLst>
            </a:pPr>
            <a:endParaRPr lang="en-US" sz="3100" dirty="0">
              <a:solidFill>
                <a:schemeClr val="tx1"/>
              </a:solidFill>
              <a:latin typeface="Garamond" pitchFamily="18" charset="0"/>
            </a:endParaRPr>
          </a:p>
          <a:p>
            <a:pPr marL="342900" indent="-342900">
              <a:tabLst>
                <a:tab pos="3652838" algn="l"/>
                <a:tab pos="5480050" algn="l"/>
                <a:tab pos="6862763" algn="l"/>
              </a:tabLst>
            </a:pPr>
            <a:r>
              <a:rPr lang="en-US" sz="3100" dirty="0">
                <a:latin typeface="Garamond" pitchFamily="18" charset="0"/>
              </a:rPr>
              <a:t>The operators + - * / % **  ( ) all work for real numbers.</a:t>
            </a:r>
          </a:p>
          <a:p>
            <a:pPr marL="742950" lvl="1" indent="-285750">
              <a:tabLst>
                <a:tab pos="3652838" algn="l"/>
                <a:tab pos="5480050" algn="l"/>
                <a:tab pos="6862763" algn="l"/>
              </a:tabLst>
            </a:pPr>
            <a:r>
              <a:rPr lang="en-US" sz="3100" dirty="0">
                <a:solidFill>
                  <a:schemeClr val="tx1"/>
                </a:solidFill>
                <a:latin typeface="Garamond" pitchFamily="18" charset="0"/>
              </a:rPr>
              <a:t>The / produces an exact answer: 15.0 / 2.0 is </a:t>
            </a:r>
            <a:r>
              <a:rPr lang="en-US" sz="3100" b="1" dirty="0">
                <a:solidFill>
                  <a:schemeClr val="tx1"/>
                </a:solidFill>
                <a:latin typeface="Garamond" pitchFamily="18" charset="0"/>
              </a:rPr>
              <a:t>7.5</a:t>
            </a:r>
            <a:endParaRPr lang="en-US" sz="3100" dirty="0">
              <a:solidFill>
                <a:schemeClr val="tx1"/>
              </a:solidFill>
              <a:latin typeface="Garamond" pitchFamily="18" charset="0"/>
            </a:endParaRPr>
          </a:p>
          <a:p>
            <a:pPr marL="742950" lvl="1" indent="-285750">
              <a:tabLst>
                <a:tab pos="3652838" algn="l"/>
                <a:tab pos="5480050" algn="l"/>
                <a:tab pos="6862763" algn="l"/>
              </a:tabLst>
            </a:pPr>
            <a:r>
              <a:rPr lang="en-US" sz="3100" dirty="0">
                <a:solidFill>
                  <a:schemeClr val="tx1"/>
                </a:solidFill>
                <a:latin typeface="Garamond" pitchFamily="18" charset="0"/>
              </a:rPr>
              <a:t>The same rules of precedence also apply to real numbers:</a:t>
            </a:r>
            <a:br>
              <a:rPr lang="en-US" sz="310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sz="3100" dirty="0">
                <a:solidFill>
                  <a:schemeClr val="tx1"/>
                </a:solidFill>
                <a:latin typeface="Garamond" pitchFamily="18" charset="0"/>
              </a:rPr>
              <a:t>Evaluate  ( )  before  * / %  before  + -</a:t>
            </a:r>
          </a:p>
          <a:p>
            <a:pPr marL="742950" lvl="1" indent="-285750">
              <a:tabLst>
                <a:tab pos="3652838" algn="l"/>
                <a:tab pos="5480050" algn="l"/>
                <a:tab pos="6862763" algn="l"/>
              </a:tabLst>
            </a:pPr>
            <a:endParaRPr lang="en-US" sz="3100" dirty="0">
              <a:solidFill>
                <a:schemeClr val="tx1"/>
              </a:solidFill>
              <a:latin typeface="Garamond" pitchFamily="18" charset="0"/>
            </a:endParaRPr>
          </a:p>
          <a:p>
            <a:pPr marL="342900" indent="-342900">
              <a:tabLst>
                <a:tab pos="3652838" algn="l"/>
                <a:tab pos="5480050" algn="l"/>
                <a:tab pos="6862763" algn="l"/>
              </a:tabLst>
            </a:pPr>
            <a:r>
              <a:rPr lang="en-US" sz="3100" dirty="0">
                <a:latin typeface="Garamond" pitchFamily="18" charset="0"/>
              </a:rPr>
              <a:t>When integers and </a:t>
            </a:r>
            <a:r>
              <a:rPr lang="en-US" sz="3100" dirty="0" err="1">
                <a:latin typeface="Garamond" pitchFamily="18" charset="0"/>
              </a:rPr>
              <a:t>reals</a:t>
            </a:r>
            <a:r>
              <a:rPr lang="en-US" sz="3100" dirty="0">
                <a:latin typeface="Garamond" pitchFamily="18" charset="0"/>
              </a:rPr>
              <a:t> are mixed, the result is a real number.</a:t>
            </a:r>
          </a:p>
          <a:p>
            <a:pPr marL="742950" lvl="1" indent="-285750">
              <a:tabLst>
                <a:tab pos="3652838" algn="l"/>
                <a:tab pos="5480050" algn="l"/>
                <a:tab pos="6862763" algn="l"/>
              </a:tabLst>
            </a:pPr>
            <a:r>
              <a:rPr lang="en-US" sz="3100" dirty="0">
                <a:solidFill>
                  <a:schemeClr val="tx1"/>
                </a:solidFill>
                <a:latin typeface="Garamond" pitchFamily="18" charset="0"/>
              </a:rPr>
              <a:t>Example:  1 / 2.0  is  0.5</a:t>
            </a:r>
          </a:p>
          <a:p>
            <a:pPr marL="742950" lvl="1" indent="-285750">
              <a:tabLst>
                <a:tab pos="3652838" algn="l"/>
                <a:tab pos="5480050" algn="l"/>
                <a:tab pos="6862763" algn="l"/>
              </a:tabLst>
            </a:pPr>
            <a:endParaRPr lang="en-US" sz="800" dirty="0">
              <a:solidFill>
                <a:schemeClr val="tx1"/>
              </a:solidFill>
              <a:latin typeface="Garamond" pitchFamily="18" charset="0"/>
            </a:endParaRPr>
          </a:p>
          <a:p>
            <a:pPr marL="742950" lvl="1" indent="-285750">
              <a:tabLst>
                <a:tab pos="3652838" algn="l"/>
                <a:tab pos="5480050" algn="l"/>
                <a:tab pos="6862763" algn="l"/>
              </a:tabLst>
            </a:pPr>
            <a:r>
              <a:rPr lang="en-US" sz="3100" dirty="0">
                <a:solidFill>
                  <a:schemeClr val="tx1"/>
                </a:solidFill>
                <a:latin typeface="Garamond" pitchFamily="18" charset="0"/>
              </a:rPr>
              <a:t>The conversion occurs on a per-operator basis.</a:t>
            </a:r>
            <a:endParaRPr lang="en-US" sz="1800" dirty="0">
              <a:solidFill>
                <a:schemeClr val="tx1"/>
              </a:solidFill>
              <a:latin typeface="Garamond" pitchFamily="18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bg1"/>
              </a:buClr>
              <a:tabLst>
                <a:tab pos="3652838" algn="l"/>
                <a:tab pos="5480050" algn="l"/>
                <a:tab pos="6862763" algn="l"/>
              </a:tabLst>
            </a:pPr>
            <a:r>
              <a:rPr lang="en-US" sz="1800" u="sng" dirty="0">
                <a:solidFill>
                  <a:schemeClr val="tx1"/>
                </a:solidFill>
                <a:latin typeface="Garamond" pitchFamily="18" charset="0"/>
              </a:rPr>
              <a:t>7 / 3</a:t>
            </a:r>
            <a:r>
              <a:rPr lang="en-US" sz="1800" dirty="0">
                <a:solidFill>
                  <a:schemeClr val="tx1"/>
                </a:solidFill>
                <a:latin typeface="Garamond" pitchFamily="18" charset="0"/>
              </a:rPr>
              <a:t> * 1.2 + 3 / 2</a:t>
            </a:r>
          </a:p>
          <a:p>
            <a:pPr marL="742950" lvl="1" indent="-285750">
              <a:lnSpc>
                <a:spcPct val="80000"/>
              </a:lnSpc>
              <a:buClr>
                <a:schemeClr val="bg1"/>
              </a:buClr>
              <a:tabLst>
                <a:tab pos="3652838" algn="l"/>
                <a:tab pos="5480050" algn="l"/>
                <a:tab pos="6862763" algn="l"/>
              </a:tabLst>
            </a:pPr>
            <a:r>
              <a:rPr lang="en-US" sz="1800" dirty="0">
                <a:solidFill>
                  <a:schemeClr val="tx1"/>
                </a:solidFill>
                <a:latin typeface="Garamond" pitchFamily="18" charset="0"/>
              </a:rPr>
              <a:t>  </a:t>
            </a:r>
            <a:r>
              <a:rPr lang="en-US" sz="1800" b="1" u="sng" dirty="0">
                <a:solidFill>
                  <a:schemeClr val="tx1"/>
                </a:solidFill>
                <a:latin typeface="Garamond" pitchFamily="18" charset="0"/>
              </a:rPr>
              <a:t>2</a:t>
            </a:r>
            <a:r>
              <a:rPr lang="en-US" sz="1800" u="sng" dirty="0">
                <a:solidFill>
                  <a:schemeClr val="tx1"/>
                </a:solidFill>
                <a:latin typeface="Garamond" pitchFamily="18" charset="0"/>
              </a:rPr>
              <a:t>   * 1.2</a:t>
            </a:r>
            <a:r>
              <a:rPr lang="en-US" sz="1800" dirty="0">
                <a:solidFill>
                  <a:schemeClr val="tx1"/>
                </a:solidFill>
                <a:latin typeface="Garamond" pitchFamily="18" charset="0"/>
              </a:rPr>
              <a:t> + 3 / 2</a:t>
            </a:r>
          </a:p>
          <a:p>
            <a:pPr marL="742950" lvl="1" indent="-285750">
              <a:lnSpc>
                <a:spcPct val="80000"/>
              </a:lnSpc>
              <a:buClr>
                <a:schemeClr val="bg1"/>
              </a:buClr>
              <a:tabLst>
                <a:tab pos="3652838" algn="l"/>
                <a:tab pos="5480050" algn="l"/>
                <a:tab pos="6862763" algn="l"/>
              </a:tabLst>
            </a:pPr>
            <a:r>
              <a:rPr lang="en-US" sz="1800" dirty="0">
                <a:solidFill>
                  <a:schemeClr val="tx1"/>
                </a:solidFill>
                <a:latin typeface="Garamond" pitchFamily="18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Garamond" pitchFamily="18" charset="0"/>
              </a:rPr>
              <a:t>2.4</a:t>
            </a:r>
            <a:r>
              <a:rPr lang="en-US" sz="1800" dirty="0">
                <a:solidFill>
                  <a:schemeClr val="tx1"/>
                </a:solidFill>
                <a:latin typeface="Garamond" pitchFamily="18" charset="0"/>
              </a:rPr>
              <a:t>     + </a:t>
            </a:r>
            <a:r>
              <a:rPr lang="en-US" sz="1800" u="sng" dirty="0">
                <a:solidFill>
                  <a:schemeClr val="tx1"/>
                </a:solidFill>
                <a:latin typeface="Garamond" pitchFamily="18" charset="0"/>
              </a:rPr>
              <a:t>3 / 2</a:t>
            </a:r>
          </a:p>
          <a:p>
            <a:pPr marL="742950" lvl="1" indent="-285750">
              <a:lnSpc>
                <a:spcPct val="80000"/>
              </a:lnSpc>
              <a:buClr>
                <a:schemeClr val="bg1"/>
              </a:buClr>
              <a:tabLst>
                <a:tab pos="3652838" algn="l"/>
                <a:tab pos="5480050" algn="l"/>
                <a:tab pos="6862763" algn="l"/>
              </a:tabLst>
            </a:pPr>
            <a:r>
              <a:rPr lang="en-US" sz="1800" dirty="0">
                <a:solidFill>
                  <a:schemeClr val="tx1"/>
                </a:solidFill>
                <a:latin typeface="Garamond" pitchFamily="18" charset="0"/>
              </a:rPr>
              <a:t>    </a:t>
            </a:r>
            <a:r>
              <a:rPr lang="en-US" sz="1800" u="sng" dirty="0">
                <a:solidFill>
                  <a:schemeClr val="tx1"/>
                </a:solidFill>
                <a:latin typeface="Garamond" pitchFamily="18" charset="0"/>
              </a:rPr>
              <a:t>2.4     +   </a:t>
            </a:r>
            <a:r>
              <a:rPr lang="en-US" sz="1800" b="1" u="sng" dirty="0">
                <a:solidFill>
                  <a:schemeClr val="tx1"/>
                </a:solidFill>
                <a:latin typeface="Garamond" pitchFamily="18" charset="0"/>
              </a:rPr>
              <a:t>1</a:t>
            </a:r>
          </a:p>
          <a:p>
            <a:pPr marL="742950" lvl="1" indent="-285750">
              <a:lnSpc>
                <a:spcPct val="80000"/>
              </a:lnSpc>
              <a:buClr>
                <a:schemeClr val="bg1"/>
              </a:buClr>
              <a:tabLst>
                <a:tab pos="3652838" algn="l"/>
                <a:tab pos="5480050" algn="l"/>
                <a:tab pos="6862763" algn="l"/>
              </a:tabLst>
            </a:pP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</a:rPr>
              <a:t>3.4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5ECBA-ACB4-4834-B999-3E419152A5A3}" type="slidenum">
              <a:rPr lang="en-US"/>
              <a:pPr/>
              <a:t>13</a:t>
            </a:fld>
            <a:endParaRPr lang="en-US"/>
          </a:p>
        </p:txBody>
      </p:sp>
      <p:sp>
        <p:nvSpPr>
          <p:cNvPr id="153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Math commands</a:t>
            </a:r>
          </a:p>
        </p:txBody>
      </p:sp>
      <p:sp>
        <p:nvSpPr>
          <p:cNvPr id="153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5334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Garamond" pitchFamily="18" charset="0"/>
              </a:rPr>
              <a:t>Python has useful </a:t>
            </a:r>
            <a:r>
              <a:rPr lang="en-US" dirty="0">
                <a:latin typeface="Garamond" pitchFamily="18" charset="0"/>
                <a:hlinkClick r:id="rId3"/>
              </a:rPr>
              <a:t>commands</a:t>
            </a:r>
            <a:r>
              <a:rPr lang="en-US" dirty="0">
                <a:latin typeface="Garamond" pitchFamily="18" charset="0"/>
              </a:rPr>
              <a:t> for performing calculations.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To </a:t>
            </a:r>
            <a:r>
              <a:rPr lang="en-US" dirty="0">
                <a:latin typeface="Garamond" pitchFamily="18" charset="0"/>
              </a:rPr>
              <a:t>use many of these commands, you must write the following at the top of your Python program:</a:t>
            </a:r>
          </a:p>
          <a:p>
            <a:pPr lvl="1"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C00000"/>
                </a:solidFill>
                <a:latin typeface="Garamond" pitchFamily="18" charset="0"/>
              </a:rPr>
              <a:t>from math import *</a:t>
            </a:r>
          </a:p>
        </p:txBody>
      </p:sp>
      <p:graphicFrame>
        <p:nvGraphicFramePr>
          <p:cNvPr id="1538115" name="Group 67"/>
          <p:cNvGraphicFramePr>
            <a:graphicFrameLocks noGrp="1"/>
          </p:cNvGraphicFramePr>
          <p:nvPr/>
        </p:nvGraphicFramePr>
        <p:xfrm>
          <a:off x="6172200" y="1981200"/>
          <a:ext cx="2771775" cy="990600"/>
        </p:xfrm>
        <a:graphic>
          <a:graphicData uri="http://schemas.openxmlformats.org/drawingml/2006/table">
            <a:tbl>
              <a:tblPr/>
              <a:tblGrid>
                <a:gridCol w="1219200"/>
                <a:gridCol w="1552575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Constant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2.7182818...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pi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3.1415926...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68"/>
          <p:cNvGraphicFramePr>
            <a:graphicFrameLocks noGrp="1"/>
          </p:cNvGraphicFramePr>
          <p:nvPr/>
        </p:nvGraphicFramePr>
        <p:xfrm>
          <a:off x="533400" y="1752600"/>
          <a:ext cx="5638800" cy="3657600"/>
        </p:xfrm>
        <a:graphic>
          <a:graphicData uri="http://schemas.openxmlformats.org/drawingml/2006/table">
            <a:tbl>
              <a:tblPr/>
              <a:tblGrid>
                <a:gridCol w="2278591"/>
                <a:gridCol w="3360209"/>
              </a:tblGrid>
              <a:tr h="209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Command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abs(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absolute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ceil(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rounds 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cos(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cosine, in radians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floor(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rounds down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log(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logarithm, base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log10(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logarithm, base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max(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larger of two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min(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smaller of two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round(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nearest whole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sin(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sine, in radians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sqrt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square root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E1683-852F-4790-99AD-E9F56E940878}" type="slidenum">
              <a:rPr lang="en-US"/>
              <a:pPr/>
              <a:t>14</a:t>
            </a:fld>
            <a:endParaRPr lang="en-US"/>
          </a:p>
        </p:txBody>
      </p:sp>
      <p:sp>
        <p:nvSpPr>
          <p:cNvPr id="141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77200" cy="482193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Garamond" pitchFamily="18" charset="0"/>
              </a:rPr>
              <a:t>variable</a:t>
            </a:r>
            <a:r>
              <a:rPr lang="en-US" dirty="0">
                <a:latin typeface="Garamond" pitchFamily="18" charset="0"/>
              </a:rPr>
              <a:t>: A named piece of memory that can store a value.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Garamond" pitchFamily="18" charset="0"/>
              </a:rPr>
              <a:t>Usage: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  <a:latin typeface="Garamond" pitchFamily="18" charset="0"/>
              </a:rPr>
              <a:t>Compute an expression's result,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  <a:latin typeface="Garamond" pitchFamily="18" charset="0"/>
              </a:rPr>
              <a:t>store that result into a variable,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  <a:latin typeface="Garamond" pitchFamily="18" charset="0"/>
              </a:rPr>
              <a:t>and use that variable later in the program.</a:t>
            </a:r>
            <a:endParaRPr lang="en-US" sz="600" dirty="0">
              <a:solidFill>
                <a:schemeClr val="tx1"/>
              </a:solidFill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Garamond" pitchFamily="18" charset="0"/>
              </a:rPr>
              <a:t>assignment statement</a:t>
            </a:r>
            <a:r>
              <a:rPr lang="en-US" dirty="0">
                <a:latin typeface="Garamond" pitchFamily="18" charset="0"/>
              </a:rPr>
              <a:t>: Stores a value into a variable.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Garamond" pitchFamily="18" charset="0"/>
              </a:rPr>
              <a:t>Syntax:</a:t>
            </a:r>
          </a:p>
          <a:p>
            <a:pPr lvl="1">
              <a:lnSpc>
                <a:spcPct val="90000"/>
              </a:lnSpc>
            </a:pPr>
            <a:endParaRPr lang="en-US" sz="800" dirty="0">
              <a:solidFill>
                <a:schemeClr val="tx1"/>
              </a:solidFill>
              <a:latin typeface="Garamond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dirty="0">
                <a:solidFill>
                  <a:schemeClr val="tx1"/>
                </a:solidFill>
                <a:latin typeface="Garamond" pitchFamily="18" charset="0"/>
              </a:rPr>
              <a:t>		name</a:t>
            </a:r>
            <a:r>
              <a:rPr lang="en-US" dirty="0">
                <a:solidFill>
                  <a:schemeClr val="tx1"/>
                </a:solidFill>
                <a:latin typeface="Garamond" pitchFamily="18" charset="0"/>
              </a:rPr>
              <a:t> = </a:t>
            </a:r>
            <a:r>
              <a:rPr lang="en-US" b="1" i="1" dirty="0">
                <a:solidFill>
                  <a:schemeClr val="tx1"/>
                </a:solidFill>
                <a:latin typeface="Garamond" pitchFamily="18" charset="0"/>
              </a:rPr>
              <a:t>value</a:t>
            </a:r>
            <a:endParaRPr lang="en-US" dirty="0">
              <a:solidFill>
                <a:schemeClr val="tx1"/>
              </a:solidFill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endParaRPr lang="en-US" sz="1300" dirty="0">
              <a:solidFill>
                <a:schemeClr val="tx1"/>
              </a:solidFill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>A </a:t>
            </a:r>
            <a:r>
              <a:rPr lang="en-US" dirty="0">
                <a:solidFill>
                  <a:schemeClr val="tx1"/>
                </a:solidFill>
                <a:latin typeface="Garamond" pitchFamily="18" charset="0"/>
              </a:rPr>
              <a:t>variable that has been given a value can be used in expressions.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Garamond" pitchFamily="18" charset="0"/>
              </a:rPr>
              <a:t>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E38C9-D236-4F4D-B03D-5F0FDC0E560F}" type="slidenum">
              <a:rPr lang="en-US"/>
              <a:pPr/>
              <a:t>15</a:t>
            </a:fld>
            <a:endParaRPr lang="en-US"/>
          </a:p>
        </p:txBody>
      </p:sp>
      <p:sp>
        <p:nvSpPr>
          <p:cNvPr id="126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8575" cy="5714514"/>
          </a:xfrm>
          <a:ln/>
        </p:spPr>
        <p:txBody>
          <a:bodyPr wrap="square" lIns="90000" tIns="46800" rIns="90000" bIns="46800">
            <a:spAutoFit/>
          </a:bodyPr>
          <a:lstStyle/>
          <a:p>
            <a:pPr marL="339725" indent="-33972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latin typeface="Garamond" pitchFamily="18" charset="0"/>
              </a:rPr>
              <a:t>print : Produces text output on the console.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600" dirty="0">
              <a:solidFill>
                <a:schemeClr val="tx1"/>
              </a:solidFill>
              <a:latin typeface="Garamond" pitchFamily="18" charset="0"/>
            </a:endParaRPr>
          </a:p>
          <a:p>
            <a:pPr marL="339725" indent="-33972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latin typeface="Garamond" pitchFamily="18" charset="0"/>
              </a:rPr>
              <a:t>Syntax:</a:t>
            </a:r>
          </a:p>
          <a:p>
            <a:pPr marL="739775" lvl="1" indent="-282575" defTabSz="449263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chemeClr val="tx1"/>
                </a:solidFill>
                <a:latin typeface="Garamond" pitchFamily="18" charset="0"/>
              </a:rPr>
              <a:t>	print "</a:t>
            </a:r>
            <a:r>
              <a:rPr lang="en-GB" sz="2000" b="1" i="1" dirty="0">
                <a:solidFill>
                  <a:schemeClr val="tx1"/>
                </a:solidFill>
                <a:latin typeface="Garamond" pitchFamily="18" charset="0"/>
              </a:rPr>
              <a:t>Message</a:t>
            </a:r>
            <a:r>
              <a:rPr lang="en-GB" sz="2000" dirty="0">
                <a:solidFill>
                  <a:schemeClr val="tx1"/>
                </a:solidFill>
                <a:latin typeface="Garamond" pitchFamily="18" charset="0"/>
              </a:rPr>
              <a:t>"</a:t>
            </a:r>
          </a:p>
          <a:p>
            <a:pPr marL="739775" lvl="1" indent="-282575" defTabSz="449263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chemeClr val="tx1"/>
                </a:solidFill>
                <a:latin typeface="Garamond" pitchFamily="18" charset="0"/>
              </a:rPr>
              <a:t>	print </a:t>
            </a:r>
            <a:r>
              <a:rPr lang="en-GB" sz="2000" b="1" i="1" dirty="0">
                <a:solidFill>
                  <a:schemeClr val="tx1"/>
                </a:solidFill>
                <a:latin typeface="Garamond" pitchFamily="18" charset="0"/>
              </a:rPr>
              <a:t>Expression</a:t>
            </a:r>
            <a:endParaRPr lang="en-GB" sz="2000" dirty="0">
              <a:solidFill>
                <a:schemeClr val="tx1"/>
              </a:solidFill>
              <a:latin typeface="Garamond" pitchFamily="18" charset="0"/>
            </a:endParaRP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chemeClr val="tx1"/>
                </a:solidFill>
                <a:latin typeface="Garamond" pitchFamily="18" charset="0"/>
              </a:rPr>
              <a:t>Prints the given text message or expression value on the console, and moves the cursor down to the next line.</a:t>
            </a:r>
          </a:p>
          <a:p>
            <a:pPr marL="739775" lvl="1" indent="-282575" defTabSz="449263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600" dirty="0">
              <a:solidFill>
                <a:schemeClr val="tx1"/>
              </a:solidFill>
              <a:latin typeface="Garamond" pitchFamily="18" charset="0"/>
            </a:endParaRPr>
          </a:p>
          <a:p>
            <a:pPr marL="739775" lvl="1" indent="-282575" defTabSz="449263"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chemeClr val="tx1"/>
                </a:solidFill>
                <a:latin typeface="Garamond" pitchFamily="18" charset="0"/>
              </a:rPr>
              <a:t>	print </a:t>
            </a:r>
            <a:r>
              <a:rPr lang="en-GB" sz="2000" b="1" i="1" dirty="0">
                <a:solidFill>
                  <a:schemeClr val="tx1"/>
                </a:solidFill>
                <a:latin typeface="Garamond" pitchFamily="18" charset="0"/>
              </a:rPr>
              <a:t>Item1</a:t>
            </a:r>
            <a:r>
              <a:rPr lang="en-GB" sz="2000" b="1" dirty="0">
                <a:solidFill>
                  <a:schemeClr val="tx1"/>
                </a:solidFill>
                <a:latin typeface="Garamond" pitchFamily="18" charset="0"/>
              </a:rPr>
              <a:t>, </a:t>
            </a:r>
            <a:r>
              <a:rPr lang="en-GB" sz="2000" b="1" i="1" dirty="0">
                <a:solidFill>
                  <a:schemeClr val="tx1"/>
                </a:solidFill>
                <a:latin typeface="Garamond" pitchFamily="18" charset="0"/>
              </a:rPr>
              <a:t>Item2</a:t>
            </a:r>
            <a:r>
              <a:rPr lang="en-GB" sz="2000" b="1" dirty="0">
                <a:solidFill>
                  <a:schemeClr val="tx1"/>
                </a:solidFill>
                <a:latin typeface="Garamond" pitchFamily="18" charset="0"/>
              </a:rPr>
              <a:t>, </a:t>
            </a:r>
            <a:r>
              <a:rPr lang="en-GB" sz="2000" dirty="0">
                <a:solidFill>
                  <a:schemeClr val="tx1"/>
                </a:solidFill>
                <a:latin typeface="Garamond" pitchFamily="18" charset="0"/>
              </a:rPr>
              <a:t>...</a:t>
            </a:r>
            <a:r>
              <a:rPr lang="en-GB" sz="2000" b="1" dirty="0">
                <a:solidFill>
                  <a:schemeClr val="tx1"/>
                </a:solidFill>
                <a:latin typeface="Garamond" pitchFamily="18" charset="0"/>
              </a:rPr>
              <a:t>, </a:t>
            </a:r>
            <a:r>
              <a:rPr lang="en-GB" sz="2000" b="1" i="1" dirty="0" err="1">
                <a:solidFill>
                  <a:schemeClr val="tx1"/>
                </a:solidFill>
                <a:latin typeface="Garamond" pitchFamily="18" charset="0"/>
              </a:rPr>
              <a:t>ItemN</a:t>
            </a:r>
            <a:endParaRPr lang="en-GB" sz="2000" b="1" dirty="0">
              <a:solidFill>
                <a:schemeClr val="tx1"/>
              </a:solidFill>
              <a:latin typeface="Garamond" pitchFamily="18" charset="0"/>
            </a:endParaRP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chemeClr val="tx1"/>
                </a:solidFill>
                <a:latin typeface="Garamond" pitchFamily="18" charset="0"/>
              </a:rPr>
              <a:t>Prints several messages and/or expressions on the same line.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/>
          </a:p>
          <a:p>
            <a:pPr marL="339725" indent="-33972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rgbClr val="C00000"/>
                </a:solidFill>
              </a:rPr>
              <a:t>Examples:</a:t>
            </a:r>
          </a:p>
          <a:p>
            <a:pPr marL="739775" lvl="1" indent="-282575" defTabSz="449263">
              <a:lnSpc>
                <a:spcPct val="7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rgbClr val="C00000"/>
                </a:solidFill>
                <a:latin typeface="Courier New" pitchFamily="49" charset="0"/>
              </a:rPr>
              <a:t>	print "Hello, world!"</a:t>
            </a:r>
          </a:p>
          <a:p>
            <a:pPr marL="739775" lvl="1" indent="-282575" defTabSz="449263">
              <a:lnSpc>
                <a:spcPct val="7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rgbClr val="C00000"/>
                </a:solidFill>
                <a:latin typeface="Courier New" pitchFamily="49" charset="0"/>
              </a:rPr>
              <a:t>	age = 45</a:t>
            </a:r>
          </a:p>
          <a:p>
            <a:pPr marL="739775" lvl="1" indent="-282575" defTabSz="449263">
              <a:lnSpc>
                <a:spcPct val="7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rgbClr val="C00000"/>
                </a:solidFill>
                <a:latin typeface="Courier New" pitchFamily="49" charset="0"/>
              </a:rPr>
              <a:t>	print "You have", 65 - age, "years until retirement"</a:t>
            </a:r>
          </a:p>
          <a:p>
            <a:pPr marL="739775" lvl="1" indent="-282575" defTabSz="449263">
              <a:lnSpc>
                <a:spcPct val="7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600" dirty="0">
              <a:solidFill>
                <a:srgbClr val="C00000"/>
              </a:solidFill>
              <a:latin typeface="Courier New" pitchFamily="49" charset="0"/>
            </a:endParaRPr>
          </a:p>
          <a:p>
            <a:pPr marL="739775" lvl="1" indent="-282575" defTabSz="449263">
              <a:lnSpc>
                <a:spcPct val="7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rgbClr val="C00000"/>
                </a:solidFill>
              </a:rPr>
              <a:t>Output:</a:t>
            </a:r>
          </a:p>
          <a:p>
            <a:pPr marL="739775" lvl="1" indent="-282575" defTabSz="449263">
              <a:lnSpc>
                <a:spcPct val="7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600" dirty="0">
              <a:solidFill>
                <a:srgbClr val="C00000"/>
              </a:solidFill>
            </a:endParaRPr>
          </a:p>
          <a:p>
            <a:pPr marL="739775" lvl="1" indent="-282575" defTabSz="449263">
              <a:lnSpc>
                <a:spcPct val="7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</a:rPr>
              <a:t>Hello, world!</a:t>
            </a:r>
          </a:p>
          <a:p>
            <a:pPr marL="739775" lvl="1" indent="-282575" defTabSz="449263">
              <a:lnSpc>
                <a:spcPct val="7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rgbClr val="C00000"/>
                </a:solidFill>
                <a:latin typeface="Courier New" pitchFamily="49" charset="0"/>
              </a:rPr>
              <a:t>	You have 20 years until retirement</a:t>
            </a:r>
          </a:p>
        </p:txBody>
      </p:sp>
      <p:sp>
        <p:nvSpPr>
          <p:cNvPr id="126464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Courier New" pitchFamily="49" charset="0"/>
              </a:rPr>
              <a:t>print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than just printing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Python is an object oriented language</a:t>
            </a:r>
          </a:p>
          <a:p>
            <a:r>
              <a:rPr lang="en-US" smtClean="0"/>
              <a:t>Practically everything can be treated as an object</a:t>
            </a:r>
          </a:p>
          <a:p>
            <a:r>
              <a:rPr lang="en-US" smtClean="0">
                <a:solidFill>
                  <a:srgbClr val="9BBB59"/>
                </a:solidFill>
              </a:rPr>
              <a:t>“hello world”</a:t>
            </a:r>
            <a:r>
              <a:rPr lang="en-US" smtClean="0"/>
              <a:t> is a string</a:t>
            </a:r>
          </a:p>
          <a:p>
            <a:r>
              <a:rPr lang="en-US" smtClean="0"/>
              <a:t>Strings, as objects, </a:t>
            </a:r>
            <a:r>
              <a:rPr lang="en-US" smtClean="0">
                <a:hlinkClick r:id="rId2"/>
              </a:rPr>
              <a:t>have methods</a:t>
            </a:r>
            <a:r>
              <a:rPr lang="en-US" smtClean="0"/>
              <a:t> that return the result of a function on the 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 Methods</a:t>
            </a:r>
          </a:p>
        </p:txBody>
      </p:sp>
      <p:sp>
        <p:nvSpPr>
          <p:cNvPr id="23555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Assign a string to a variable</a:t>
            </a:r>
          </a:p>
          <a:p>
            <a:r>
              <a:rPr lang="en-US" smtClean="0"/>
              <a:t>In this case “</a:t>
            </a:r>
            <a:r>
              <a:rPr lang="en-US" smtClean="0">
                <a:latin typeface="Courier New" pitchFamily="-65" charset="0"/>
                <a:cs typeface="Courier New" pitchFamily="-65" charset="0"/>
              </a:rPr>
              <a:t>hw</a:t>
            </a:r>
            <a:r>
              <a:rPr lang="en-US" smtClean="0"/>
              <a:t>”</a:t>
            </a:r>
          </a:p>
          <a:p>
            <a:r>
              <a:rPr lang="en-US" smtClean="0">
                <a:latin typeface="Courier New" pitchFamily="-65" charset="0"/>
                <a:cs typeface="Courier New" pitchFamily="-65" charset="0"/>
              </a:rPr>
              <a:t>hw.title()</a:t>
            </a:r>
          </a:p>
          <a:p>
            <a:r>
              <a:rPr lang="en-US" smtClean="0">
                <a:latin typeface="Courier New" pitchFamily="-65" charset="0"/>
                <a:cs typeface="Courier New" pitchFamily="-65" charset="0"/>
              </a:rPr>
              <a:t>hw.upper()</a:t>
            </a:r>
          </a:p>
          <a:p>
            <a:r>
              <a:rPr lang="en-US" smtClean="0">
                <a:latin typeface="Courier New" pitchFamily="-65" charset="0"/>
                <a:cs typeface="Courier New" pitchFamily="-65" charset="0"/>
              </a:rPr>
              <a:t>hw.isdigit()</a:t>
            </a:r>
          </a:p>
          <a:p>
            <a:r>
              <a:rPr lang="en-US" smtClean="0">
                <a:latin typeface="Courier New" pitchFamily="-65" charset="0"/>
                <a:cs typeface="Courier New" pitchFamily="-65" charset="0"/>
              </a:rPr>
              <a:t>hw.islower()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981200"/>
            <a:ext cx="4548188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42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 Methods</a:t>
            </a:r>
          </a:p>
        </p:txBody>
      </p:sp>
      <p:sp>
        <p:nvSpPr>
          <p:cNvPr id="2457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string held in your variable remains the same</a:t>
            </a:r>
          </a:p>
          <a:p>
            <a:r>
              <a:rPr lang="en-US" smtClean="0"/>
              <a:t>The method returns an altered string</a:t>
            </a:r>
          </a:p>
          <a:p>
            <a:r>
              <a:rPr lang="en-US" smtClean="0"/>
              <a:t>Changing the variable requires reassignment</a:t>
            </a:r>
          </a:p>
          <a:p>
            <a:pPr lvl="1"/>
            <a:r>
              <a:rPr lang="en-US" smtClean="0">
                <a:latin typeface="Courier New" pitchFamily="-65" charset="0"/>
                <a:cs typeface="Courier New" pitchFamily="-65" charset="0"/>
              </a:rPr>
              <a:t>hw = hw.upper()</a:t>
            </a:r>
          </a:p>
          <a:p>
            <a:pPr lvl="1"/>
            <a:r>
              <a:rPr lang="en-US" smtClean="0">
                <a:latin typeface="Courier New" pitchFamily="-65" charset="0"/>
                <a:cs typeface="Courier New" pitchFamily="-65" charset="0"/>
              </a:rPr>
              <a:t>hw</a:t>
            </a:r>
            <a:r>
              <a:rPr lang="en-US" smtClean="0"/>
              <a:t> now equals “HELLO WORLD”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D6E3-59D7-4475-B7D2-CB819F651E6F}" type="slidenum">
              <a:rPr lang="en-US"/>
              <a:pPr/>
              <a:t>19</a:t>
            </a:fld>
            <a:endParaRPr lang="en-US"/>
          </a:p>
        </p:txBody>
      </p:sp>
      <p:sp>
        <p:nvSpPr>
          <p:cNvPr id="1524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7175" cy="4500336"/>
          </a:xfrm>
          <a:ln/>
        </p:spPr>
        <p:txBody>
          <a:bodyPr lIns="90000" tIns="46800" rIns="90000" bIns="46800">
            <a:spAutoFit/>
          </a:bodyPr>
          <a:lstStyle/>
          <a:p>
            <a:pPr marL="339725" indent="-33972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>
                <a:latin typeface="Courier New" pitchFamily="49" charset="0"/>
              </a:rPr>
              <a:t>input</a:t>
            </a:r>
            <a:r>
              <a:rPr lang="en-US" sz="2000" dirty="0"/>
              <a:t> : Reads a number from user input.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You can assign (store) the result of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input</a:t>
            </a:r>
            <a:r>
              <a:rPr lang="en-US" sz="2000" dirty="0">
                <a:solidFill>
                  <a:schemeClr val="tx1"/>
                </a:solidFill>
              </a:rPr>
              <a:t> into a variable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500" dirty="0">
              <a:solidFill>
                <a:schemeClr val="tx1"/>
              </a:solidFill>
            </a:endParaRP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>
                <a:solidFill>
                  <a:srgbClr val="C00000"/>
                </a:solidFill>
              </a:rPr>
              <a:t>Example:</a:t>
            </a:r>
          </a:p>
          <a:p>
            <a:pPr marL="739775" lvl="1" indent="-282575" defTabSz="449263">
              <a:lnSpc>
                <a:spcPct val="6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	age = input("How old are you? ")</a:t>
            </a:r>
          </a:p>
          <a:p>
            <a:pPr marL="739775" lvl="1" indent="-282575" defTabSz="449263">
              <a:lnSpc>
                <a:spcPct val="6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>
                <a:solidFill>
                  <a:srgbClr val="C00000"/>
                </a:solidFill>
                <a:latin typeface="Courier New" pitchFamily="49" charset="0"/>
              </a:rPr>
              <a:t>	print "Your age is", age</a:t>
            </a:r>
          </a:p>
          <a:p>
            <a:pPr marL="739775" lvl="1" indent="-282575" defTabSz="449263">
              <a:lnSpc>
                <a:spcPct val="6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</a:rPr>
              <a:t>print "You have", 65 - age, "years until retirement"</a:t>
            </a:r>
          </a:p>
          <a:p>
            <a:pPr marL="739775" lvl="1" indent="-282575" defTabSz="449263">
              <a:lnSpc>
                <a:spcPct val="7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600" dirty="0">
              <a:solidFill>
                <a:srgbClr val="C00000"/>
              </a:solidFill>
              <a:latin typeface="Courier New" pitchFamily="49" charset="0"/>
            </a:endParaRPr>
          </a:p>
          <a:p>
            <a:pPr marL="739775" lvl="1" indent="-282575" defTabSz="449263">
              <a:lnSpc>
                <a:spcPct val="7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rgbClr val="C00000"/>
                </a:solidFill>
              </a:rPr>
              <a:t>	Output:</a:t>
            </a:r>
          </a:p>
          <a:p>
            <a:pPr marL="739775" lvl="1" indent="-282575" defTabSz="449263">
              <a:lnSpc>
                <a:spcPct val="7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600" dirty="0">
              <a:solidFill>
                <a:srgbClr val="C00000"/>
              </a:solidFill>
            </a:endParaRPr>
          </a:p>
          <a:p>
            <a:pPr marL="739775" lvl="1" indent="-282575" defTabSz="449263">
              <a:lnSpc>
                <a:spcPct val="6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</a:rPr>
              <a:t>How old are you? </a:t>
            </a:r>
            <a:r>
              <a:rPr lang="en-GB" sz="2000" b="1" u="sng" dirty="0">
                <a:solidFill>
                  <a:srgbClr val="C00000"/>
                </a:solidFill>
                <a:latin typeface="Courier New" pitchFamily="49" charset="0"/>
              </a:rPr>
              <a:t>53</a:t>
            </a:r>
          </a:p>
          <a:p>
            <a:pPr marL="739775" lvl="1" indent="-282575" defTabSz="449263">
              <a:lnSpc>
                <a:spcPct val="6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rgbClr val="C00000"/>
                </a:solidFill>
                <a:latin typeface="Courier New" pitchFamily="49" charset="0"/>
              </a:rPr>
              <a:t>	Your age is 53</a:t>
            </a:r>
          </a:p>
          <a:p>
            <a:pPr marL="739775" lvl="1" indent="-282575" defTabSz="449263">
              <a:lnSpc>
                <a:spcPct val="6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rgbClr val="C00000"/>
                </a:solidFill>
                <a:latin typeface="Courier New" pitchFamily="49" charset="0"/>
              </a:rPr>
              <a:t>	You have 12 years until retirement</a:t>
            </a:r>
          </a:p>
          <a:p>
            <a:pPr marL="739775" lvl="1" indent="-282575" defTabSz="449263">
              <a:lnSpc>
                <a:spcPct val="6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>
              <a:latin typeface="Courier New" pitchFamily="49" charset="0"/>
            </a:endParaRPr>
          </a:p>
          <a:p>
            <a:pPr marL="739775" lvl="1" indent="-282575" defTabSz="449263">
              <a:lnSpc>
                <a:spcPct val="60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/>
          </a:p>
          <a:p>
            <a:pPr marL="339725" indent="-339725" defTabSz="449263">
              <a:lnSpc>
                <a:spcPct val="6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/>
          </a:p>
        </p:txBody>
      </p:sp>
      <p:sp>
        <p:nvSpPr>
          <p:cNvPr id="15247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Courier New" pitchFamily="49" charset="0"/>
              </a:rPr>
              <a:t>input</a:t>
            </a:r>
            <a:endParaRPr lang="en-US" b="1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990600"/>
          </a:xfrm>
        </p:spPr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8979" y="2438400"/>
            <a:ext cx="8802621" cy="1767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Python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Lists (mutable sets of strings)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>
                <a:latin typeface="Courier New" pitchFamily="-65" charset="0"/>
                <a:cs typeface="Courier New" pitchFamily="-65" charset="0"/>
              </a:rPr>
              <a:t>var</a:t>
            </a:r>
            <a:r>
              <a:rPr lang="en-US" sz="2000" dirty="0" smtClean="0">
                <a:latin typeface="Courier New" pitchFamily="-65" charset="0"/>
                <a:cs typeface="Courier New" pitchFamily="-65" charset="0"/>
              </a:rPr>
              <a:t> = [] # create list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>
                <a:latin typeface="Courier New" pitchFamily="-65" charset="0"/>
                <a:cs typeface="Courier New" pitchFamily="-65" charset="0"/>
              </a:rPr>
              <a:t>var</a:t>
            </a:r>
            <a:r>
              <a:rPr lang="en-US" sz="2000" dirty="0" smtClean="0">
                <a:latin typeface="Courier New" pitchFamily="-65" charset="0"/>
                <a:cs typeface="Courier New" pitchFamily="-65" charset="0"/>
              </a:rPr>
              <a:t> = [‘one’, 2, ‘three’, ‘banana’]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cs typeface="Courier New" pitchFamily="-65" charset="0"/>
                <a:hlinkClick r:id="rId2" action="ppaction://hlinksldjump"/>
              </a:rPr>
              <a:t>Tuples</a:t>
            </a:r>
            <a:r>
              <a:rPr lang="en-US" dirty="0" smtClean="0">
                <a:cs typeface="Courier New" pitchFamily="-65" charset="0"/>
                <a:hlinkClick r:id="rId2" action="ppaction://hlinksldjump"/>
              </a:rPr>
              <a:t> </a:t>
            </a:r>
            <a:r>
              <a:rPr lang="en-US" dirty="0" smtClean="0">
                <a:cs typeface="Courier New" pitchFamily="-65" charset="0"/>
              </a:rPr>
              <a:t>(immutable sets)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>
                <a:latin typeface="Courier New" pitchFamily="-65" charset="0"/>
                <a:cs typeface="Courier New" pitchFamily="-65" charset="0"/>
              </a:rPr>
              <a:t>var</a:t>
            </a:r>
            <a:r>
              <a:rPr lang="en-US" sz="2000" dirty="0" smtClean="0">
                <a:latin typeface="Courier New" pitchFamily="-65" charset="0"/>
                <a:cs typeface="Courier New" pitchFamily="-65" charset="0"/>
              </a:rPr>
              <a:t> = (‘one’, 2, ‘three’, ‘banana’)</a:t>
            </a:r>
            <a:endParaRPr lang="en-US" sz="2400" dirty="0" smtClean="0">
              <a:latin typeface="Courier New" pitchFamily="-65" charset="0"/>
              <a:cs typeface="Courier New" pitchFamily="-65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Courier New" pitchFamily="-65" charset="0"/>
              </a:rPr>
              <a:t>Dictionaries (associative arrays or ‘hashes’)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>
                <a:latin typeface="Courier New" pitchFamily="-65" charset="0"/>
                <a:cs typeface="Courier New" pitchFamily="-65" charset="0"/>
              </a:rPr>
              <a:t>var</a:t>
            </a:r>
            <a:r>
              <a:rPr lang="en-US" sz="2000" dirty="0" smtClean="0">
                <a:latin typeface="Courier New" pitchFamily="-65" charset="0"/>
                <a:cs typeface="Courier New" pitchFamily="-65" charset="0"/>
              </a:rPr>
              <a:t> = {} # create dictionary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>
                <a:latin typeface="Courier New" pitchFamily="-65" charset="0"/>
                <a:cs typeface="Courier New" pitchFamily="-65" charset="0"/>
              </a:rPr>
              <a:t>var</a:t>
            </a:r>
            <a:r>
              <a:rPr lang="en-US" sz="2000" dirty="0" smtClean="0">
                <a:latin typeface="Courier New" pitchFamily="-65" charset="0"/>
                <a:cs typeface="Courier New" pitchFamily="-65" charset="0"/>
              </a:rPr>
              <a:t> = {‘lat’: 40.20547, ‘</a:t>
            </a:r>
            <a:r>
              <a:rPr lang="en-US" sz="2000" dirty="0" err="1" smtClean="0">
                <a:latin typeface="Courier New" pitchFamily="-65" charset="0"/>
                <a:cs typeface="Courier New" pitchFamily="-65" charset="0"/>
              </a:rPr>
              <a:t>lon</a:t>
            </a:r>
            <a:r>
              <a:rPr lang="en-US" sz="2000" dirty="0" smtClean="0">
                <a:latin typeface="Courier New" pitchFamily="-65" charset="0"/>
                <a:cs typeface="Courier New" pitchFamily="-65" charset="0"/>
              </a:rPr>
              <a:t>’: -74.76322}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>
                <a:latin typeface="Courier New" pitchFamily="-65" charset="0"/>
                <a:cs typeface="Courier New" pitchFamily="-65" charset="0"/>
              </a:rPr>
              <a:t>var</a:t>
            </a:r>
            <a:r>
              <a:rPr lang="en-US" sz="2000" dirty="0" smtClean="0">
                <a:latin typeface="Courier New" pitchFamily="-65" charset="0"/>
                <a:cs typeface="Courier New" pitchFamily="-65" charset="0"/>
              </a:rPr>
              <a:t>[‘lat’] = 40.2054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Courier New" pitchFamily="-65" charset="0"/>
              </a:rPr>
              <a:t>Each has its own set of methods</a:t>
            </a:r>
            <a:endParaRPr lang="en-US" sz="2400" dirty="0" smtClean="0">
              <a:cs typeface="Courier New" pitchFamily="-65" charset="0"/>
            </a:endParaRP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Courier New" pitchFamily="-65" charset="0"/>
              <a:cs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/>
          <a:lstStyle/>
          <a:p>
            <a:r>
              <a:rPr lang="en-US" dirty="0" smtClean="0">
                <a:latin typeface="Garamond" pitchFamily="18" charset="0"/>
              </a:rPr>
              <a:t>A </a:t>
            </a:r>
            <a:r>
              <a:rPr lang="en-US" dirty="0" err="1" smtClean="0">
                <a:latin typeface="Garamond" pitchFamily="18" charset="0"/>
              </a:rPr>
              <a:t>tuple</a:t>
            </a:r>
            <a:r>
              <a:rPr lang="en-US" dirty="0" smtClean="0">
                <a:latin typeface="Garamond" pitchFamily="18" charset="0"/>
              </a:rPr>
              <a:t> is a sequence of immutable Python objects., means </a:t>
            </a:r>
            <a:r>
              <a:rPr lang="en-US" i="1" dirty="0" smtClean="0">
                <a:latin typeface="Garamond" pitchFamily="18" charset="0"/>
              </a:rPr>
              <a:t>you cannot update or change the values of </a:t>
            </a:r>
            <a:r>
              <a:rPr lang="en-US" i="1" dirty="0" err="1" smtClean="0">
                <a:latin typeface="Garamond" pitchFamily="18" charset="0"/>
              </a:rPr>
              <a:t>tuple</a:t>
            </a:r>
            <a:r>
              <a:rPr lang="en-US" i="1" dirty="0" smtClean="0">
                <a:latin typeface="Garamond" pitchFamily="18" charset="0"/>
              </a:rPr>
              <a:t> elements</a:t>
            </a:r>
          </a:p>
          <a:p>
            <a:r>
              <a:rPr lang="en-US" dirty="0" err="1" smtClean="0">
                <a:latin typeface="Garamond" pitchFamily="18" charset="0"/>
              </a:rPr>
              <a:t>Tuples</a:t>
            </a:r>
            <a:r>
              <a:rPr lang="en-US" dirty="0" smtClean="0">
                <a:latin typeface="Garamond" pitchFamily="18" charset="0"/>
              </a:rPr>
              <a:t> are sequences, just like lists. </a:t>
            </a:r>
          </a:p>
          <a:p>
            <a:r>
              <a:rPr lang="en-US" dirty="0" smtClean="0">
                <a:latin typeface="Garamond" pitchFamily="18" charset="0"/>
              </a:rPr>
              <a:t>The differences between </a:t>
            </a:r>
            <a:r>
              <a:rPr lang="en-US" dirty="0" err="1" smtClean="0">
                <a:latin typeface="Garamond" pitchFamily="18" charset="0"/>
              </a:rPr>
              <a:t>tuples</a:t>
            </a:r>
            <a:r>
              <a:rPr lang="en-US" dirty="0" smtClean="0">
                <a:latin typeface="Garamond" pitchFamily="18" charset="0"/>
              </a:rPr>
              <a:t> and lists are, the </a:t>
            </a:r>
            <a:r>
              <a:rPr lang="en-US" dirty="0" err="1" smtClean="0">
                <a:latin typeface="Garamond" pitchFamily="18" charset="0"/>
              </a:rPr>
              <a:t>tuples</a:t>
            </a:r>
            <a:r>
              <a:rPr lang="en-US" dirty="0" smtClean="0">
                <a:latin typeface="Garamond" pitchFamily="18" charset="0"/>
              </a:rPr>
              <a:t> cannot be changed unlike lists and </a:t>
            </a:r>
            <a:r>
              <a:rPr lang="en-US" dirty="0" err="1" smtClean="0">
                <a:latin typeface="Garamond" pitchFamily="18" charset="0"/>
              </a:rPr>
              <a:t>tuples</a:t>
            </a:r>
            <a:r>
              <a:rPr lang="en-US" dirty="0" smtClean="0">
                <a:latin typeface="Garamond" pitchFamily="18" charset="0"/>
              </a:rPr>
              <a:t> use parentheses, whereas lists use square brackets.</a:t>
            </a:r>
          </a:p>
          <a:p>
            <a:r>
              <a:rPr lang="en-US" dirty="0" smtClean="0">
                <a:latin typeface="Garamond" pitchFamily="18" charset="0"/>
              </a:rPr>
              <a:t>Like string indices, </a:t>
            </a:r>
            <a:r>
              <a:rPr lang="en-US" dirty="0" err="1" smtClean="0">
                <a:latin typeface="Garamond" pitchFamily="18" charset="0"/>
              </a:rPr>
              <a:t>tuple</a:t>
            </a:r>
            <a:r>
              <a:rPr lang="en-US" dirty="0" smtClean="0">
                <a:latin typeface="Garamond" pitchFamily="18" charset="0"/>
              </a:rPr>
              <a:t> indices start at </a:t>
            </a:r>
            <a:r>
              <a:rPr lang="en-US" sz="3600" dirty="0" smtClean="0">
                <a:solidFill>
                  <a:srgbClr val="FF0000"/>
                </a:solidFill>
                <a:latin typeface="Garamond" pitchFamily="18" charset="0"/>
              </a:rPr>
              <a:t>0</a:t>
            </a:r>
            <a:endParaRPr lang="en-US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Accessing Values in </a:t>
            </a:r>
            <a:r>
              <a:rPr lang="en-US" dirty="0" err="1" smtClean="0"/>
              <a:t>Tuples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/>
          <a:lstStyle/>
          <a:p>
            <a:r>
              <a:rPr lang="en-US" dirty="0" smtClean="0"/>
              <a:t>To access values in </a:t>
            </a:r>
            <a:r>
              <a:rPr lang="en-US" dirty="0" err="1" smtClean="0"/>
              <a:t>tuple</a:t>
            </a:r>
            <a:r>
              <a:rPr lang="en-US" dirty="0" smtClean="0"/>
              <a:t>, use the square brackets for slicing along with the index or indices to obtain value available at that index. For example −</a:t>
            </a:r>
          </a:p>
          <a:p>
            <a:pPr>
              <a:buNone/>
            </a:pPr>
            <a:r>
              <a:rPr lang="en-US" dirty="0" smtClean="0">
                <a:solidFill>
                  <a:srgbClr val="880000"/>
                </a:solidFill>
              </a:rPr>
              <a:t>#!/</a:t>
            </a:r>
            <a:r>
              <a:rPr lang="en-US" dirty="0" err="1" smtClean="0">
                <a:solidFill>
                  <a:srgbClr val="880000"/>
                </a:solidFill>
              </a:rPr>
              <a:t>usr</a:t>
            </a:r>
            <a:r>
              <a:rPr lang="en-US" dirty="0" smtClean="0">
                <a:solidFill>
                  <a:srgbClr val="880000"/>
                </a:solidFill>
              </a:rPr>
              <a:t>/bin/python</a:t>
            </a:r>
          </a:p>
          <a:p>
            <a:pPr>
              <a:buNone/>
            </a:pPr>
            <a:r>
              <a:rPr lang="en-US" dirty="0" smtClean="0"/>
              <a:t> tup1 </a:t>
            </a:r>
            <a:r>
              <a:rPr lang="en-US" dirty="0" smtClean="0">
                <a:solidFill>
                  <a:srgbClr val="666600"/>
                </a:solidFill>
              </a:rPr>
              <a:t>=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6600"/>
                </a:solidFill>
              </a:rPr>
              <a:t>(</a:t>
            </a:r>
            <a:r>
              <a:rPr lang="en-US" dirty="0" smtClean="0">
                <a:solidFill>
                  <a:srgbClr val="008800"/>
                </a:solidFill>
              </a:rPr>
              <a:t>'physics'</a:t>
            </a:r>
            <a:r>
              <a:rPr lang="en-US" dirty="0" smtClean="0">
                <a:solidFill>
                  <a:srgbClr val="6666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800"/>
                </a:solidFill>
              </a:rPr>
              <a:t>'chemistry'</a:t>
            </a:r>
            <a:r>
              <a:rPr lang="en-US" dirty="0" smtClean="0">
                <a:solidFill>
                  <a:srgbClr val="6666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66"/>
                </a:solidFill>
              </a:rPr>
              <a:t>1997</a:t>
            </a:r>
            <a:r>
              <a:rPr lang="en-US" dirty="0" smtClean="0">
                <a:solidFill>
                  <a:srgbClr val="6666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66"/>
                </a:solidFill>
              </a:rPr>
              <a:t>2000</a:t>
            </a:r>
            <a:r>
              <a:rPr lang="en-US" dirty="0" smtClean="0">
                <a:solidFill>
                  <a:srgbClr val="666600"/>
                </a:solidFill>
              </a:rPr>
              <a:t>);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tup2 </a:t>
            </a:r>
            <a:r>
              <a:rPr lang="en-US" dirty="0" smtClean="0">
                <a:solidFill>
                  <a:srgbClr val="666600"/>
                </a:solidFill>
              </a:rPr>
              <a:t>=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6600"/>
                </a:solidFill>
              </a:rPr>
              <a:t>(</a:t>
            </a:r>
            <a:r>
              <a:rPr lang="en-US" dirty="0" smtClean="0">
                <a:solidFill>
                  <a:srgbClr val="006666"/>
                </a:solidFill>
              </a:rPr>
              <a:t>1</a:t>
            </a:r>
            <a:r>
              <a:rPr lang="en-US" dirty="0" smtClean="0">
                <a:solidFill>
                  <a:srgbClr val="6666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66"/>
                </a:solidFill>
              </a:rPr>
              <a:t>2</a:t>
            </a:r>
            <a:r>
              <a:rPr lang="en-US" dirty="0" smtClean="0">
                <a:solidFill>
                  <a:srgbClr val="6666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66"/>
                </a:solidFill>
              </a:rPr>
              <a:t>3</a:t>
            </a:r>
            <a:r>
              <a:rPr lang="en-US" dirty="0" smtClean="0">
                <a:solidFill>
                  <a:srgbClr val="6666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66"/>
                </a:solidFill>
              </a:rPr>
              <a:t>4</a:t>
            </a:r>
            <a:r>
              <a:rPr lang="en-US" dirty="0" smtClean="0">
                <a:solidFill>
                  <a:srgbClr val="6666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66"/>
                </a:solidFill>
              </a:rPr>
              <a:t>5</a:t>
            </a:r>
            <a:r>
              <a:rPr lang="en-US" dirty="0" smtClean="0">
                <a:solidFill>
                  <a:srgbClr val="6666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66"/>
                </a:solidFill>
              </a:rPr>
              <a:t>6</a:t>
            </a:r>
            <a:r>
              <a:rPr lang="en-US" dirty="0" smtClean="0">
                <a:solidFill>
                  <a:srgbClr val="6666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66"/>
                </a:solidFill>
              </a:rPr>
              <a:t>7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6600"/>
                </a:solidFill>
              </a:rPr>
              <a:t>);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0088"/>
                </a:solidFill>
              </a:rPr>
              <a:t>print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800"/>
                </a:solidFill>
              </a:rPr>
              <a:t>"tup1[0]: "</a:t>
            </a:r>
            <a:r>
              <a:rPr lang="en-US" dirty="0" smtClean="0">
                <a:solidFill>
                  <a:srgbClr val="666600"/>
                </a:solidFill>
              </a:rPr>
              <a:t>,</a:t>
            </a:r>
            <a:r>
              <a:rPr lang="en-US" dirty="0" smtClean="0"/>
              <a:t> tup1</a:t>
            </a:r>
            <a:r>
              <a:rPr lang="en-US" dirty="0" smtClean="0">
                <a:solidFill>
                  <a:srgbClr val="666600"/>
                </a:solidFill>
              </a:rPr>
              <a:t>[</a:t>
            </a:r>
            <a:r>
              <a:rPr lang="en-US" dirty="0" smtClean="0">
                <a:solidFill>
                  <a:srgbClr val="006666"/>
                </a:solidFill>
              </a:rPr>
              <a:t>0</a:t>
            </a:r>
            <a:r>
              <a:rPr lang="en-US" dirty="0" smtClean="0">
                <a:solidFill>
                  <a:srgbClr val="666600"/>
                </a:solidFill>
              </a:rPr>
              <a:t>];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0088"/>
                </a:solidFill>
              </a:rPr>
              <a:t>print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800"/>
                </a:solidFill>
              </a:rPr>
              <a:t>"tup2[1:5]: "</a:t>
            </a:r>
            <a:r>
              <a:rPr lang="en-US" dirty="0" smtClean="0">
                <a:solidFill>
                  <a:srgbClr val="666600"/>
                </a:solidFill>
              </a:rPr>
              <a:t>,</a:t>
            </a:r>
            <a:r>
              <a:rPr lang="en-US" dirty="0" smtClean="0"/>
              <a:t> tup2</a:t>
            </a:r>
            <a:r>
              <a:rPr lang="en-US" dirty="0" smtClean="0">
                <a:solidFill>
                  <a:srgbClr val="666600"/>
                </a:solidFill>
              </a:rPr>
              <a:t>[</a:t>
            </a:r>
            <a:r>
              <a:rPr lang="en-US" dirty="0" smtClean="0">
                <a:solidFill>
                  <a:srgbClr val="006666"/>
                </a:solidFill>
              </a:rPr>
              <a:t>1</a:t>
            </a:r>
            <a:r>
              <a:rPr lang="en-US" dirty="0" smtClean="0">
                <a:solidFill>
                  <a:srgbClr val="666600"/>
                </a:solidFill>
              </a:rPr>
              <a:t>:</a:t>
            </a:r>
            <a:r>
              <a:rPr lang="en-US" dirty="0" smtClean="0">
                <a:solidFill>
                  <a:srgbClr val="006666"/>
                </a:solidFill>
              </a:rPr>
              <a:t>5</a:t>
            </a:r>
            <a:r>
              <a:rPr lang="en-US" dirty="0" smtClean="0">
                <a:solidFill>
                  <a:srgbClr val="666600"/>
                </a:solidFill>
              </a:rPr>
              <a:t>];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</a:t>
            </a:r>
            <a:r>
              <a:rPr lang="en-US" dirty="0" err="1" smtClean="0"/>
              <a:t>Tuples</a:t>
            </a:r>
            <a:r>
              <a:rPr lang="en-US" dirty="0" smtClean="0"/>
              <a:t> Operations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325112"/>
          </a:xfrm>
        </p:spPr>
        <p:txBody>
          <a:bodyPr/>
          <a:lstStyle/>
          <a:p>
            <a:pPr algn="just"/>
            <a:r>
              <a:rPr lang="en-US" dirty="0" err="1" smtClean="0"/>
              <a:t>Tuples</a:t>
            </a:r>
            <a:r>
              <a:rPr lang="en-US" dirty="0" smtClean="0"/>
              <a:t> respond to the + and * operators much like strings; they mean concatenation and repetition here too, except that the result is a new </a:t>
            </a:r>
            <a:r>
              <a:rPr lang="en-US" dirty="0" err="1" smtClean="0"/>
              <a:t>tuple</a:t>
            </a:r>
            <a:r>
              <a:rPr lang="en-US" dirty="0" smtClean="0"/>
              <a:t>, not a string. </a:t>
            </a:r>
          </a:p>
          <a:p>
            <a:pPr algn="just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24375" t="40000" r="27500" b="31000"/>
          <a:stretch>
            <a:fillRect/>
          </a:stretch>
        </p:blipFill>
        <p:spPr bwMode="auto">
          <a:xfrm>
            <a:off x="1143000" y="3505200"/>
            <a:ext cx="708134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Indentation and Blocks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Python uses whitespace and indents to denote blocks of code</a:t>
            </a:r>
          </a:p>
          <a:p>
            <a:r>
              <a:rPr lang="en-US" smtClean="0"/>
              <a:t>Lines of code that begin a block end in a colon:</a:t>
            </a:r>
          </a:p>
          <a:p>
            <a:r>
              <a:rPr lang="en-US" smtClean="0"/>
              <a:t>Lines within the code block are indented at the same level</a:t>
            </a:r>
          </a:p>
          <a:p>
            <a:r>
              <a:rPr lang="en-US" smtClean="0"/>
              <a:t>To end a code block, remove the indentation</a:t>
            </a:r>
          </a:p>
          <a:p>
            <a:r>
              <a:rPr lang="en-US" smtClean="0"/>
              <a:t>You'll want blocks of code that run only when certain conditions are met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C50E7A3-935C-45F3-A6BF-618758C8A4E8}" type="slidenum">
              <a:rPr lang="en-US"/>
              <a:pPr/>
              <a:t>25</a:t>
            </a:fld>
            <a:endParaRPr lang="en-US"/>
          </a:p>
        </p:txBody>
      </p:sp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Repetition (loops)</a:t>
            </a:r>
            <a:br>
              <a:rPr lang="en-US"/>
            </a:br>
            <a:r>
              <a:rPr lang="en-US"/>
              <a:t>and Selection (if/else)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Conditional Branching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if and else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if variable == condition:</a:t>
            </a:r>
            <a:br>
              <a:rPr lang="en-US" dirty="0" smtClean="0"/>
            </a:br>
            <a:r>
              <a:rPr lang="en-US" dirty="0" smtClean="0"/>
              <a:t>		#do something based on v == c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else: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			#do something based on v != c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elif</a:t>
            </a:r>
            <a:r>
              <a:rPr lang="en-US" dirty="0" smtClean="0"/>
              <a:t> allows for additional branching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if </a:t>
            </a:r>
            <a:r>
              <a:rPr lang="en-US" i="1" dirty="0" smtClean="0"/>
              <a:t>condition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dirty="0" err="1" smtClean="0"/>
              <a:t>elif</a:t>
            </a:r>
            <a:r>
              <a:rPr lang="en-US" dirty="0" smtClean="0"/>
              <a:t> </a:t>
            </a:r>
            <a:r>
              <a:rPr lang="en-US" i="1" dirty="0" smtClean="0"/>
              <a:t>another condition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…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else: #none of the above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4ACB-9EBB-422A-8764-E79C55C02FBD}" type="slidenum">
              <a:rPr lang="en-US"/>
              <a:pPr/>
              <a:t>27</a:t>
            </a:fld>
            <a:endParaRPr lang="en-US"/>
          </a:p>
        </p:txBody>
      </p:sp>
      <p:sp>
        <p:nvSpPr>
          <p:cNvPr id="142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for</a:t>
            </a:r>
            <a:r>
              <a:rPr lang="en-US" dirty="0">
                <a:solidFill>
                  <a:srgbClr val="C00000"/>
                </a:solidFill>
              </a:rPr>
              <a:t> loop</a:t>
            </a:r>
          </a:p>
        </p:txBody>
      </p:sp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6299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1800" b="1" dirty="0">
                <a:latin typeface="Courier New" pitchFamily="49" charset="0"/>
              </a:rPr>
              <a:t>for</a:t>
            </a:r>
            <a:r>
              <a:rPr lang="en-US" sz="1800" b="1" dirty="0"/>
              <a:t> loop</a:t>
            </a:r>
            <a:r>
              <a:rPr lang="en-US" sz="1800" dirty="0"/>
              <a:t>: Repeats a set of statements over a group of values.</a:t>
            </a:r>
          </a:p>
          <a:p>
            <a:pPr lvl="1">
              <a:lnSpc>
                <a:spcPct val="90000"/>
              </a:lnSpc>
            </a:pPr>
            <a:endParaRPr lang="en-US" sz="700" dirty="0"/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Garamond" pitchFamily="18" charset="0"/>
              </a:rPr>
              <a:t>Syntax: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solidFill>
                <a:schemeClr val="tx1"/>
              </a:solidFill>
              <a:latin typeface="Garamond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Garamond" pitchFamily="18" charset="0"/>
              </a:rPr>
              <a:t>	for </a:t>
            </a:r>
            <a:r>
              <a:rPr lang="en-US" sz="2400" b="1" i="1" dirty="0" err="1">
                <a:solidFill>
                  <a:schemeClr val="tx1"/>
                </a:solidFill>
                <a:latin typeface="Garamond" pitchFamily="18" charset="0"/>
              </a:rPr>
              <a:t>variableName</a:t>
            </a:r>
            <a:r>
              <a:rPr lang="en-US" sz="2400" dirty="0">
                <a:solidFill>
                  <a:schemeClr val="tx1"/>
                </a:solidFill>
                <a:latin typeface="Garamond" pitchFamily="18" charset="0"/>
              </a:rPr>
              <a:t> in </a:t>
            </a:r>
            <a:r>
              <a:rPr lang="en-US" sz="2400" b="1" i="1" dirty="0" err="1">
                <a:solidFill>
                  <a:schemeClr val="tx1"/>
                </a:solidFill>
                <a:latin typeface="Garamond" pitchFamily="18" charset="0"/>
              </a:rPr>
              <a:t>groupOfValues</a:t>
            </a:r>
            <a:r>
              <a:rPr lang="en-US" sz="2400" dirty="0">
                <a:solidFill>
                  <a:schemeClr val="tx1"/>
                </a:solidFill>
                <a:latin typeface="Garamond" pitchFamily="18" charset="0"/>
              </a:rPr>
              <a:t>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Garamond" pitchFamily="18" charset="0"/>
              </a:rPr>
              <a:t>	    </a:t>
            </a:r>
            <a:r>
              <a:rPr lang="en-US" sz="2400" b="1" i="1" dirty="0">
                <a:solidFill>
                  <a:schemeClr val="tx1"/>
                </a:solidFill>
                <a:latin typeface="Garamond" pitchFamily="18" charset="0"/>
              </a:rPr>
              <a:t>statements</a:t>
            </a:r>
            <a:endParaRPr lang="en-US" sz="2400" dirty="0">
              <a:solidFill>
                <a:schemeClr val="tx1"/>
              </a:solidFill>
              <a:latin typeface="Garamond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solidFill>
                <a:schemeClr val="tx1"/>
              </a:solidFill>
              <a:latin typeface="Garamond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2100" dirty="0">
                <a:solidFill>
                  <a:schemeClr val="tx1"/>
                </a:solidFill>
                <a:latin typeface="Garamond" pitchFamily="18" charset="0"/>
              </a:rPr>
              <a:t>We indent the statements to be repeated with tabs or spaces.</a:t>
            </a:r>
          </a:p>
          <a:p>
            <a:pPr lvl="2">
              <a:lnSpc>
                <a:spcPct val="90000"/>
              </a:lnSpc>
            </a:pPr>
            <a:r>
              <a:rPr lang="en-US" sz="2100" b="1" i="1" dirty="0" err="1">
                <a:solidFill>
                  <a:schemeClr val="tx1"/>
                </a:solidFill>
                <a:latin typeface="Garamond" pitchFamily="18" charset="0"/>
              </a:rPr>
              <a:t>variableName</a:t>
            </a:r>
            <a:r>
              <a:rPr lang="en-US" sz="2100" dirty="0">
                <a:solidFill>
                  <a:schemeClr val="tx1"/>
                </a:solidFill>
                <a:latin typeface="Garamond" pitchFamily="18" charset="0"/>
              </a:rPr>
              <a:t> gives a name to each value, so you can refer to it in the </a:t>
            </a:r>
            <a:r>
              <a:rPr lang="en-US" sz="2100" b="1" i="1" dirty="0">
                <a:solidFill>
                  <a:schemeClr val="tx1"/>
                </a:solidFill>
                <a:latin typeface="Garamond" pitchFamily="18" charset="0"/>
              </a:rPr>
              <a:t>statements</a:t>
            </a:r>
            <a:r>
              <a:rPr lang="en-US" sz="2100" dirty="0">
                <a:solidFill>
                  <a:schemeClr val="tx1"/>
                </a:solidFill>
                <a:latin typeface="Garamond" pitchFamily="18" charset="0"/>
              </a:rPr>
              <a:t>.</a:t>
            </a:r>
            <a:endParaRPr lang="en-US" sz="1200" dirty="0">
              <a:solidFill>
                <a:schemeClr val="tx1"/>
              </a:solidFill>
              <a:latin typeface="Garamond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2100" b="1" i="1" dirty="0" err="1">
                <a:solidFill>
                  <a:schemeClr val="tx1"/>
                </a:solidFill>
                <a:latin typeface="Garamond" pitchFamily="18" charset="0"/>
              </a:rPr>
              <a:t>groupOfValues</a:t>
            </a:r>
            <a:r>
              <a:rPr lang="en-US" sz="2100" dirty="0">
                <a:solidFill>
                  <a:schemeClr val="tx1"/>
                </a:solidFill>
                <a:latin typeface="Garamond" pitchFamily="18" charset="0"/>
              </a:rPr>
              <a:t> can be a range of integers, specified with the range function.</a:t>
            </a:r>
          </a:p>
          <a:p>
            <a:pPr lvl="1">
              <a:lnSpc>
                <a:spcPct val="90000"/>
              </a:lnSpc>
            </a:pPr>
            <a:endParaRPr lang="en-US" sz="1600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C00000"/>
                </a:solidFill>
              </a:rPr>
              <a:t>Example: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700" dirty="0">
              <a:solidFill>
                <a:srgbClr val="C00000"/>
              </a:solidFill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	for x in range(1, 6):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	    print x, "squared is", x * x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C00000"/>
                </a:solidFill>
              </a:rPr>
              <a:t>	Output: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	1 squared is 1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	2 squared is 4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	3 squared is 9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	4 squared is 16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	5 squared is 25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3EFF7-D23F-482F-857E-C745DB435DF6}" type="slidenum">
              <a:rPr lang="en-US"/>
              <a:pPr/>
              <a:t>28</a:t>
            </a:fld>
            <a:endParaRPr lang="en-US"/>
          </a:p>
        </p:txBody>
      </p:sp>
      <p:sp>
        <p:nvSpPr>
          <p:cNvPr id="153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229600" cy="1066800"/>
          </a:xfrm>
        </p:spPr>
        <p:txBody>
          <a:bodyPr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range</a:t>
            </a:r>
          </a:p>
        </p:txBody>
      </p:sp>
      <p:sp>
        <p:nvSpPr>
          <p:cNvPr id="153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482193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range</a:t>
            </a:r>
            <a:r>
              <a:rPr lang="en-US" dirty="0"/>
              <a:t> function specifies a range of integers:</a:t>
            </a:r>
          </a:p>
          <a:p>
            <a:pPr lvl="2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range(</a:t>
            </a:r>
            <a:r>
              <a:rPr lang="en-US" b="1" i="1" dirty="0" smtClean="0">
                <a:solidFill>
                  <a:schemeClr val="tx1"/>
                </a:solidFill>
              </a:rPr>
              <a:t>start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b="1" i="1" dirty="0">
                <a:solidFill>
                  <a:schemeClr val="tx1"/>
                </a:solidFill>
              </a:rPr>
              <a:t>stop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	- the integers between </a:t>
            </a:r>
            <a:r>
              <a:rPr lang="en-US" b="1" i="1" dirty="0">
                <a:solidFill>
                  <a:schemeClr val="tx1"/>
                </a:solidFill>
              </a:rPr>
              <a:t>start</a:t>
            </a:r>
            <a:r>
              <a:rPr lang="en-US" dirty="0">
                <a:solidFill>
                  <a:schemeClr val="tx1"/>
                </a:solidFill>
              </a:rPr>
              <a:t> (inclusive)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				  and </a:t>
            </a:r>
            <a:r>
              <a:rPr lang="en-US" b="1" i="1" dirty="0">
                <a:solidFill>
                  <a:schemeClr val="tx1"/>
                </a:solidFill>
              </a:rPr>
              <a:t>stop</a:t>
            </a:r>
            <a:r>
              <a:rPr lang="en-US" dirty="0">
                <a:solidFill>
                  <a:schemeClr val="tx1"/>
                </a:solidFill>
              </a:rPr>
              <a:t> (exclusive)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9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It can also accept a third value specifying the change between values.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range(</a:t>
            </a:r>
            <a:r>
              <a:rPr lang="en-US" b="1" i="1" dirty="0">
                <a:solidFill>
                  <a:schemeClr val="tx1"/>
                </a:solidFill>
              </a:rPr>
              <a:t>start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b="1" i="1" dirty="0">
                <a:solidFill>
                  <a:schemeClr val="tx1"/>
                </a:solidFill>
              </a:rPr>
              <a:t>stop</a:t>
            </a:r>
            <a:r>
              <a:rPr lang="en-US" b="1" i="1" dirty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b="1" i="1" dirty="0">
                <a:solidFill>
                  <a:schemeClr val="tx1"/>
                </a:solidFill>
              </a:rPr>
              <a:t>step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- the integers between </a:t>
            </a:r>
            <a:r>
              <a:rPr lang="en-US" b="1" i="1" dirty="0">
                <a:solidFill>
                  <a:schemeClr val="tx1"/>
                </a:solidFill>
              </a:rPr>
              <a:t>start</a:t>
            </a:r>
            <a:r>
              <a:rPr lang="en-US" dirty="0">
                <a:solidFill>
                  <a:schemeClr val="tx1"/>
                </a:solidFill>
              </a:rPr>
              <a:t> (inclusive)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				  and </a:t>
            </a:r>
            <a:r>
              <a:rPr lang="en-US" b="1" i="1" dirty="0">
                <a:solidFill>
                  <a:schemeClr val="tx1"/>
                </a:solidFill>
              </a:rPr>
              <a:t>stop</a:t>
            </a:r>
            <a:r>
              <a:rPr lang="en-US" dirty="0">
                <a:solidFill>
                  <a:schemeClr val="tx1"/>
                </a:solidFill>
              </a:rPr>
              <a:t> (exclusive) by </a:t>
            </a:r>
            <a:r>
              <a:rPr lang="en-US" b="1" i="1" dirty="0">
                <a:solidFill>
                  <a:schemeClr val="tx1"/>
                </a:solidFill>
              </a:rPr>
              <a:t>step</a:t>
            </a:r>
          </a:p>
          <a:p>
            <a:pPr>
              <a:lnSpc>
                <a:spcPct val="90000"/>
              </a:lnSpc>
            </a:pPr>
            <a:endParaRPr lang="en-US" sz="900" dirty="0"/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Example: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		for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x in range(5, 0,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-1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):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	    </a:t>
            </a:r>
            <a:endParaRPr lang="en-US" dirty="0" smtClean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		print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x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	</a:t>
            </a:r>
            <a:endParaRPr lang="en-US" dirty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900" dirty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</a:rPr>
              <a:t>	Output:</a:t>
            </a:r>
          </a:p>
          <a:p>
            <a:pPr lvl="1"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endParaRPr lang="en-US" dirty="0" smtClean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lnSpc>
                <a:spcPct val="6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	5</a:t>
            </a:r>
          </a:p>
          <a:p>
            <a:pPr lvl="1">
              <a:lnSpc>
                <a:spcPct val="60000"/>
              </a:lnSpc>
              <a:buFont typeface="Wingdings" pitchFamily="2" charset="2"/>
              <a:buNone/>
            </a:pPr>
            <a:endParaRPr lang="en-US" dirty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4</a:t>
            </a:r>
          </a:p>
          <a:p>
            <a:pPr lvl="1">
              <a:lnSpc>
                <a:spcPct val="60000"/>
              </a:lnSpc>
              <a:buFont typeface="Wingdings" pitchFamily="2" charset="2"/>
              <a:buNone/>
            </a:pPr>
            <a:endParaRPr lang="en-US" dirty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	3 </a:t>
            </a:r>
            <a:endParaRPr lang="en-US" dirty="0" smtClean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lnSpc>
                <a:spcPct val="60000"/>
              </a:lnSpc>
              <a:buFont typeface="Wingdings" pitchFamily="2" charset="2"/>
              <a:buNone/>
            </a:pPr>
            <a:endParaRPr lang="en-US" dirty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2</a:t>
            </a:r>
          </a:p>
          <a:p>
            <a:pPr lvl="1">
              <a:lnSpc>
                <a:spcPct val="60000"/>
              </a:lnSpc>
              <a:buFont typeface="Wingdings" pitchFamily="2" charset="2"/>
              <a:buNone/>
            </a:pPr>
            <a:endParaRPr lang="en-US" dirty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	1</a:t>
            </a:r>
          </a:p>
          <a:p>
            <a:pPr lvl="1"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	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800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57FC-BC3F-48E6-8C86-99801C5561D0}" type="slidenum">
              <a:rPr lang="en-US"/>
              <a:pPr/>
              <a:t>29</a:t>
            </a:fld>
            <a:endParaRPr lang="en-US"/>
          </a:p>
        </p:txBody>
      </p:sp>
      <p:sp>
        <p:nvSpPr>
          <p:cNvPr id="145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229600" cy="10668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Cumulative loops</a:t>
            </a:r>
          </a:p>
        </p:txBody>
      </p:sp>
      <p:sp>
        <p:nvSpPr>
          <p:cNvPr id="145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aramond" pitchFamily="18" charset="0"/>
              </a:rPr>
              <a:t>Some loops incrementally compute a value that is initialized outside the loop.  This is sometimes called a </a:t>
            </a:r>
            <a:r>
              <a:rPr lang="en-US" sz="2400" i="1" dirty="0">
                <a:latin typeface="Garamond" pitchFamily="18" charset="0"/>
              </a:rPr>
              <a:t>cumulative sum</a:t>
            </a:r>
            <a:r>
              <a:rPr lang="en-US" sz="2400" dirty="0">
                <a:latin typeface="Garamond" pitchFamily="18" charset="0"/>
              </a:rPr>
              <a:t>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sum = 0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	for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in range(1, 11):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	    sum = sum + (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*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	print "sum of first 10 squares is", sum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600" dirty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	Output: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	sum of first 10 squares is 385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is a high-level programming language</a:t>
            </a:r>
          </a:p>
          <a:p>
            <a:r>
              <a:rPr lang="en-US" dirty="0" smtClean="0"/>
              <a:t>Open source and community driven</a:t>
            </a:r>
          </a:p>
          <a:p>
            <a:r>
              <a:rPr lang="en-US" dirty="0" smtClean="0"/>
              <a:t>“Batteries Included”</a:t>
            </a:r>
          </a:p>
          <a:p>
            <a:pPr lvl="1"/>
            <a:r>
              <a:rPr lang="en-US" dirty="0" smtClean="0"/>
              <a:t>a standard distribution includes many modules</a:t>
            </a:r>
          </a:p>
          <a:p>
            <a:r>
              <a:rPr lang="en-US" dirty="0" smtClean="0"/>
              <a:t>Dynamic typed</a:t>
            </a:r>
          </a:p>
          <a:p>
            <a:r>
              <a:rPr lang="en-US" dirty="0" smtClean="0"/>
              <a:t>Source can be compiled or run just-in-time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Looping with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 smtClean="0">
                <a:latin typeface="Garamond" pitchFamily="18" charset="0"/>
              </a:rPr>
              <a:t>For allows you to loop over a block of code a set number of times</a:t>
            </a:r>
          </a:p>
          <a:p>
            <a:pPr>
              <a:lnSpc>
                <a:spcPct val="80000"/>
              </a:lnSpc>
            </a:pPr>
            <a:r>
              <a:rPr lang="en-US" sz="3000" dirty="0" smtClean="0">
                <a:latin typeface="Garamond" pitchFamily="18" charset="0"/>
              </a:rPr>
              <a:t>For is great for manipulating lists: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3000" dirty="0" smtClean="0">
                <a:latin typeface="Garamond" pitchFamily="18" charset="0"/>
              </a:rPr>
              <a:t>	a = ['cat', 'window', 'defenestrate']</a:t>
            </a:r>
            <a:br>
              <a:rPr lang="en-US" sz="3000" dirty="0" smtClean="0">
                <a:latin typeface="Garamond" pitchFamily="18" charset="0"/>
              </a:rPr>
            </a:br>
            <a:r>
              <a:rPr lang="en-US" sz="3000" dirty="0" smtClean="0">
                <a:latin typeface="Garamond" pitchFamily="18" charset="0"/>
              </a:rPr>
              <a:t>for x in a:</a:t>
            </a:r>
            <a:br>
              <a:rPr lang="en-US" sz="3000" dirty="0" smtClean="0">
                <a:latin typeface="Garamond" pitchFamily="18" charset="0"/>
              </a:rPr>
            </a:br>
            <a:r>
              <a:rPr lang="en-US" sz="3000" dirty="0" smtClean="0">
                <a:latin typeface="Garamond" pitchFamily="18" charset="0"/>
              </a:rPr>
              <a:t>		print x, </a:t>
            </a:r>
            <a:r>
              <a:rPr lang="en-US" sz="3000" dirty="0" err="1" smtClean="0">
                <a:latin typeface="Garamond" pitchFamily="18" charset="0"/>
              </a:rPr>
              <a:t>len</a:t>
            </a:r>
            <a:r>
              <a:rPr lang="en-US" sz="3000" dirty="0" smtClean="0">
                <a:latin typeface="Garamond" pitchFamily="18" charset="0"/>
              </a:rPr>
              <a:t>(x)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3000" dirty="0" smtClean="0">
                <a:latin typeface="Garamond" pitchFamily="18" charset="0"/>
              </a:rPr>
              <a:t>	Results: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2600" dirty="0" smtClean="0"/>
              <a:t>cat 3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2600" dirty="0" smtClean="0"/>
              <a:t>window 6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2600" dirty="0" smtClean="0"/>
              <a:t>defenestrate 12</a:t>
            </a:r>
          </a:p>
          <a:p>
            <a:pPr>
              <a:lnSpc>
                <a:spcPct val="80000"/>
              </a:lnSpc>
            </a:pPr>
            <a:endParaRPr lang="en-US" sz="30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Looping with For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could use a for loop to perform geoprocessing tasks on each layer in a list</a:t>
            </a:r>
          </a:p>
          <a:p>
            <a:r>
              <a:rPr lang="en-US" smtClean="0"/>
              <a:t>We could get a list of features in a feature class and loop over each, checking attributes</a:t>
            </a:r>
          </a:p>
          <a:p>
            <a:r>
              <a:rPr lang="en-US" smtClean="0"/>
              <a:t>Anything in a sequence or list can be used in a For loop</a:t>
            </a:r>
          </a:p>
          <a:p>
            <a:r>
              <a:rPr lang="en-US" smtClean="0"/>
              <a:t>Just be sure not to modify the list while looping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329B3-B2F8-43FE-AECA-BFC518E46896}" type="slidenum">
              <a:rPr lang="en-US"/>
              <a:pPr/>
              <a:t>32</a:t>
            </a:fld>
            <a:endParaRPr lang="en-US"/>
          </a:p>
        </p:txBody>
      </p:sp>
      <p:sp>
        <p:nvSpPr>
          <p:cNvPr id="151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229600" cy="8382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if</a:t>
            </a:r>
          </a:p>
        </p:txBody>
      </p:sp>
      <p:sp>
        <p:nvSpPr>
          <p:cNvPr id="151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29600" cy="4325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atin typeface="Garamond" pitchFamily="18" charset="0"/>
              </a:rPr>
              <a:t>if statement</a:t>
            </a:r>
            <a:r>
              <a:rPr lang="en-US" dirty="0">
                <a:latin typeface="Garamond" pitchFamily="18" charset="0"/>
              </a:rPr>
              <a:t>: Executes a group of statements only if a certain condition is true.  Otherwise, the statements are skipped.</a:t>
            </a:r>
          </a:p>
          <a:p>
            <a:pPr lvl="1">
              <a:lnSpc>
                <a:spcPct val="80000"/>
              </a:lnSpc>
            </a:pPr>
            <a:endParaRPr lang="en-US" sz="700" dirty="0"/>
          </a:p>
          <a:p>
            <a:pPr lvl="1">
              <a:lnSpc>
                <a:spcPct val="80000"/>
              </a:lnSpc>
            </a:pPr>
            <a:r>
              <a:rPr lang="en-US" dirty="0"/>
              <a:t>Syntax: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>
                <a:latin typeface="Courier New" pitchFamily="49" charset="0"/>
              </a:rPr>
              <a:t>if </a:t>
            </a:r>
            <a:r>
              <a:rPr lang="en-US" b="1" i="1" dirty="0"/>
              <a:t>condition</a:t>
            </a:r>
            <a:r>
              <a:rPr lang="en-US" dirty="0">
                <a:latin typeface="Courier New" pitchFamily="49" charset="0"/>
              </a:rPr>
              <a:t>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	    </a:t>
            </a:r>
            <a:r>
              <a:rPr lang="en-US" b="1" i="1" dirty="0"/>
              <a:t>statements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</a:pPr>
            <a:endParaRPr lang="en-US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dirty="0"/>
              <a:t>Example: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/>
              <a:t>	</a:t>
            </a:r>
            <a:r>
              <a:rPr lang="en-US" sz="1700" dirty="0" err="1">
                <a:latin typeface="Courier New" pitchFamily="49" charset="0"/>
              </a:rPr>
              <a:t>gpa</a:t>
            </a:r>
            <a:r>
              <a:rPr lang="en-US" sz="1700" dirty="0">
                <a:latin typeface="Courier New" pitchFamily="49" charset="0"/>
              </a:rPr>
              <a:t> = 3.4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</a:rPr>
              <a:t>	if </a:t>
            </a:r>
            <a:r>
              <a:rPr lang="en-US" sz="1700" b="1" dirty="0" err="1">
                <a:latin typeface="Courier New" pitchFamily="49" charset="0"/>
              </a:rPr>
              <a:t>gpa</a:t>
            </a:r>
            <a:r>
              <a:rPr lang="en-US" sz="1700" b="1" dirty="0">
                <a:latin typeface="Courier New" pitchFamily="49" charset="0"/>
              </a:rPr>
              <a:t> &gt; 2.0: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urier New" pitchFamily="49" charset="0"/>
              </a:rPr>
              <a:t>	    print "Your application is accepted."</a:t>
            </a:r>
          </a:p>
        </p:txBody>
      </p:sp>
      <p:pic>
        <p:nvPicPr>
          <p:cNvPr id="1518596" name="Picture 4" descr="if_state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981200"/>
            <a:ext cx="2151063" cy="20129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74FA-7850-434B-A5D2-CD71CD18BA3D}" type="slidenum">
              <a:rPr lang="en-US"/>
              <a:pPr/>
              <a:t>33</a:t>
            </a:fld>
            <a:endParaRPr lang="en-US"/>
          </a:p>
        </p:txBody>
      </p:sp>
      <p:sp>
        <p:nvSpPr>
          <p:cNvPr id="149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while</a:t>
            </a:r>
            <a:endParaRPr lang="en-US"/>
          </a:p>
        </p:txBody>
      </p:sp>
      <p:sp>
        <p:nvSpPr>
          <p:cNvPr id="149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800" b="1">
                <a:latin typeface="Courier New" pitchFamily="49" charset="0"/>
              </a:rPr>
              <a:t>while</a:t>
            </a:r>
            <a:r>
              <a:rPr lang="en-US" sz="1800" b="1"/>
              <a:t> loop</a:t>
            </a:r>
            <a:r>
              <a:rPr lang="en-US" sz="1800"/>
              <a:t>: Executes a group of statements as long as a condition is True.</a:t>
            </a:r>
          </a:p>
          <a:p>
            <a:pPr lvl="1"/>
            <a:r>
              <a:rPr lang="en-US"/>
              <a:t>good for </a:t>
            </a:r>
            <a:r>
              <a:rPr lang="en-US" i="1"/>
              <a:t>indefinite loops </a:t>
            </a:r>
            <a:r>
              <a:rPr lang="en-US"/>
              <a:t>(repeat an unknown number of times)</a:t>
            </a:r>
            <a:endParaRPr lang="en-US" i="1"/>
          </a:p>
          <a:p>
            <a:pPr lvl="1"/>
            <a:endParaRPr lang="en-US" sz="800"/>
          </a:p>
          <a:p>
            <a:r>
              <a:rPr lang="en-US"/>
              <a:t>Syntax: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</a:t>
            </a:r>
            <a:r>
              <a:rPr lang="en-US">
                <a:latin typeface="Courier New" pitchFamily="49" charset="0"/>
              </a:rPr>
              <a:t>while </a:t>
            </a:r>
            <a:r>
              <a:rPr lang="en-US" b="1" i="1"/>
              <a:t>condition</a:t>
            </a:r>
            <a:r>
              <a:rPr lang="en-US">
                <a:latin typeface="Courier New" pitchFamily="49" charset="0"/>
              </a:rPr>
              <a:t>: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	    </a:t>
            </a:r>
            <a:r>
              <a:rPr lang="en-US" b="1" i="1"/>
              <a:t>statements</a:t>
            </a:r>
            <a:endParaRPr lang="en-US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endParaRPr lang="en-US" sz="700">
              <a:latin typeface="Courier New" pitchFamily="49" charset="0"/>
            </a:endParaRPr>
          </a:p>
          <a:p>
            <a:r>
              <a:rPr lang="en-US"/>
              <a:t>Example: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	number = 1</a:t>
            </a:r>
          </a:p>
          <a:p>
            <a:pPr lvl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	while number &lt; 200: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	    print number, 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	    number = number * 2</a:t>
            </a:r>
          </a:p>
          <a:p>
            <a:pPr lvl="1">
              <a:buFont typeface="Wingdings" pitchFamily="2" charset="2"/>
              <a:buNone/>
            </a:pPr>
            <a:endParaRPr lang="en-US" b="1">
              <a:latin typeface="Courier New" pitchFamily="49" charset="0"/>
            </a:endParaRPr>
          </a:p>
          <a:p>
            <a:pPr lvl="1"/>
            <a:r>
              <a:rPr lang="en-US"/>
              <a:t>Output: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	1 2 4 8 16 32 64 128</a:t>
            </a:r>
            <a:endParaRPr lang="en-US"/>
          </a:p>
        </p:txBody>
      </p:sp>
      <p:pic>
        <p:nvPicPr>
          <p:cNvPr id="1496068" name="Picture 4" descr="wh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514600"/>
            <a:ext cx="2895600" cy="27559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16667-E25B-4189-B6FE-B3B3DFB95BE9}" type="slidenum">
              <a:rPr lang="en-US"/>
              <a:pPr/>
              <a:t>34</a:t>
            </a:fld>
            <a:endParaRPr lang="en-US"/>
          </a:p>
        </p:txBody>
      </p:sp>
      <p:sp>
        <p:nvSpPr>
          <p:cNvPr id="150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/>
              <a:t>Logic</a:t>
            </a:r>
          </a:p>
        </p:txBody>
      </p:sp>
      <p:sp>
        <p:nvSpPr>
          <p:cNvPr id="150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itchFamily="18" charset="0"/>
              </a:rPr>
              <a:t>Many logical expressions use </a:t>
            </a:r>
            <a:r>
              <a:rPr lang="en-US" i="1" dirty="0">
                <a:latin typeface="Garamond" pitchFamily="18" charset="0"/>
              </a:rPr>
              <a:t>relational operators</a:t>
            </a:r>
            <a:r>
              <a:rPr lang="en-US" dirty="0">
                <a:latin typeface="Garamond" pitchFamily="18" charset="0"/>
              </a:rPr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sz="24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Logical </a:t>
            </a:r>
            <a:r>
              <a:rPr lang="en-US" sz="2400" dirty="0">
                <a:latin typeface="Garamond" pitchFamily="18" charset="0"/>
              </a:rPr>
              <a:t>expressions can be combined with </a:t>
            </a:r>
            <a:r>
              <a:rPr lang="en-US" sz="2400" i="1" dirty="0">
                <a:latin typeface="Garamond" pitchFamily="18" charset="0"/>
              </a:rPr>
              <a:t>logical </a:t>
            </a:r>
            <a:r>
              <a:rPr lang="en-US" i="1" dirty="0">
                <a:latin typeface="Garamond" pitchFamily="18" charset="0"/>
              </a:rPr>
              <a:t>operators</a:t>
            </a:r>
            <a:r>
              <a:rPr lang="en-US" dirty="0">
                <a:latin typeface="Garamond" pitchFamily="18" charset="0"/>
              </a:rPr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1500279" name="Group 119"/>
          <p:cNvGraphicFramePr>
            <a:graphicFrameLocks noGrp="1"/>
          </p:cNvGraphicFramePr>
          <p:nvPr/>
        </p:nvGraphicFramePr>
        <p:xfrm>
          <a:off x="1066800" y="5105400"/>
          <a:ext cx="5245100" cy="1371600"/>
        </p:xfrm>
        <a:graphic>
          <a:graphicData uri="http://schemas.openxmlformats.org/drawingml/2006/table">
            <a:tbl>
              <a:tblPr/>
              <a:tblGrid>
                <a:gridCol w="1333500"/>
                <a:gridCol w="2914650"/>
                <a:gridCol w="99695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9 != 6 and 2 &lt;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2 == 3 or -1 &lt;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not 7 &gt;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00237" name="Group 77"/>
          <p:cNvGraphicFramePr>
            <a:graphicFrameLocks noGrp="1"/>
          </p:cNvGraphicFramePr>
          <p:nvPr/>
        </p:nvGraphicFramePr>
        <p:xfrm>
          <a:off x="1066800" y="2057400"/>
          <a:ext cx="7010400" cy="2133600"/>
        </p:xfrm>
        <a:graphic>
          <a:graphicData uri="http://schemas.openxmlformats.org/drawingml/2006/table">
            <a:tbl>
              <a:tblPr/>
              <a:tblGrid>
                <a:gridCol w="1408536"/>
                <a:gridCol w="2441462"/>
                <a:gridCol w="1751866"/>
                <a:gridCol w="1408536"/>
              </a:tblGrid>
              <a:tr h="2612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==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equals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1 + 1 ==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!=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does not equal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3.2 != 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less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10 &lt;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greater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10 &gt;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&lt;=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less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126 &lt;=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&gt;=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greater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5.0 &gt;= 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DD6EF71-42E1-4895-B103-687B9B14F58B}" type="slidenum">
              <a:rPr lang="en-US"/>
              <a:pPr/>
              <a:t>35</a:t>
            </a:fld>
            <a:endParaRPr lang="en-US"/>
          </a:p>
        </p:txBody>
      </p:sp>
      <p:sp>
        <p:nvSpPr>
          <p:cNvPr id="151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Text and File Processing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Modules are additional pieces of code that further extend Python’s functionality</a:t>
            </a:r>
          </a:p>
          <a:p>
            <a:r>
              <a:rPr lang="en-US" smtClean="0"/>
              <a:t>A module typically has a specific function</a:t>
            </a:r>
          </a:p>
          <a:p>
            <a:pPr lvl="1"/>
            <a:r>
              <a:rPr lang="en-US" smtClean="0"/>
              <a:t>additional math functions, databases, network…</a:t>
            </a:r>
          </a:p>
          <a:p>
            <a:r>
              <a:rPr lang="en-US" smtClean="0"/>
              <a:t>Python comes with many useful modules</a:t>
            </a:r>
          </a:p>
          <a:p>
            <a:r>
              <a:rPr lang="en-US" i="1" smtClean="0"/>
              <a:t>arcgisscripting</a:t>
            </a:r>
            <a:r>
              <a:rPr lang="en-US" smtClean="0"/>
              <a:t> is the module we will use to load ArcGIS toolbox functions into Python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Modules are accessed using import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import sys, os # imports two modules</a:t>
            </a:r>
          </a:p>
          <a:p>
            <a:pPr>
              <a:lnSpc>
                <a:spcPct val="90000"/>
              </a:lnSpc>
            </a:pPr>
            <a:r>
              <a:rPr lang="en-US" smtClean="0"/>
              <a:t>Modules can have subsets of functions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os.path is a subset within os</a:t>
            </a:r>
          </a:p>
          <a:p>
            <a:pPr>
              <a:lnSpc>
                <a:spcPct val="90000"/>
              </a:lnSpc>
            </a:pPr>
            <a:r>
              <a:rPr lang="en-US" smtClean="0"/>
              <a:t>Modules are then addressed by modulename.function()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sys.argv # list of arguments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filename = os.path.splitext("points.txt")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filename[1] # equals ".txt"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Files are manipulated by creating a file object</a:t>
            </a:r>
          </a:p>
          <a:p>
            <a:pPr lvl="1"/>
            <a:r>
              <a:rPr lang="en-US" smtClean="0"/>
              <a:t>f = open("points.txt", "r")</a:t>
            </a:r>
          </a:p>
          <a:p>
            <a:r>
              <a:rPr lang="en-US" smtClean="0"/>
              <a:t>The file object then has new methods</a:t>
            </a:r>
          </a:p>
          <a:p>
            <a:pPr lvl="1"/>
            <a:r>
              <a:rPr lang="en-US" smtClean="0"/>
              <a:t>print f.readline() </a:t>
            </a:r>
            <a:r>
              <a:rPr lang="en-US" i="1" smtClean="0"/>
              <a:t># prints line from file</a:t>
            </a:r>
          </a:p>
          <a:p>
            <a:r>
              <a:rPr lang="en-US" smtClean="0"/>
              <a:t>Files can be accessed to read or write</a:t>
            </a:r>
          </a:p>
          <a:p>
            <a:pPr lvl="1"/>
            <a:r>
              <a:rPr lang="en-US" smtClean="0"/>
              <a:t>f = open("output.txt", "w")</a:t>
            </a:r>
          </a:p>
          <a:p>
            <a:pPr lvl="1"/>
            <a:r>
              <a:rPr lang="en-US" smtClean="0"/>
              <a:t>f.write("Important Output!")</a:t>
            </a:r>
          </a:p>
          <a:p>
            <a:r>
              <a:rPr lang="en-US" smtClean="0"/>
              <a:t>Files are iterable objects, like lists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23C55-2453-4FBD-9237-AE8BA42019C8}" type="slidenum">
              <a:rPr lang="en-US"/>
              <a:pPr/>
              <a:t>39</a:t>
            </a:fld>
            <a:endParaRPr lang="en-US"/>
          </a:p>
        </p:txBody>
      </p:sp>
      <p:sp>
        <p:nvSpPr>
          <p:cNvPr id="1533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7175" cy="4664075"/>
          </a:xfrm>
          <a:ln/>
        </p:spPr>
        <p:txBody>
          <a:bodyPr lIns="90000" tIns="46800" rIns="90000" bIns="46800">
            <a:spAutoFit/>
          </a:bodyPr>
          <a:lstStyle/>
          <a:p>
            <a:pPr marL="339725" indent="-33972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b="1" dirty="0"/>
              <a:t>string</a:t>
            </a:r>
            <a:r>
              <a:rPr lang="en-GB" sz="1800" dirty="0"/>
              <a:t>: A sequence of text characters in a program.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/>
              <a:t>Strings start and end with quotation mark </a:t>
            </a:r>
            <a:r>
              <a:rPr lang="en-GB" sz="1600" dirty="0">
                <a:latin typeface="Courier New" pitchFamily="49" charset="0"/>
              </a:rPr>
              <a:t>"</a:t>
            </a:r>
            <a:r>
              <a:rPr lang="en-GB" sz="1600" dirty="0"/>
              <a:t> or apostrophe </a:t>
            </a:r>
            <a:r>
              <a:rPr lang="en-GB" sz="1600" dirty="0">
                <a:latin typeface="Courier New" pitchFamily="49" charset="0"/>
              </a:rPr>
              <a:t>'</a:t>
            </a:r>
            <a:r>
              <a:rPr lang="en-GB" sz="1600" dirty="0"/>
              <a:t> characters.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/>
              <a:t>Examples:</a:t>
            </a:r>
            <a:br>
              <a:rPr lang="en-GB" sz="1600" dirty="0"/>
            </a:br>
            <a:r>
              <a:rPr lang="en-GB" sz="600" dirty="0"/>
              <a:t/>
            </a:r>
            <a:br>
              <a:rPr lang="en-GB" sz="600" dirty="0"/>
            </a:br>
            <a:r>
              <a:rPr lang="en-GB" sz="1600" dirty="0">
                <a:latin typeface="Courier New" pitchFamily="49" charset="0"/>
              </a:rPr>
              <a:t>"hello"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"This is a string"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"This, too, is a string.   It can be very long!"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700" dirty="0">
              <a:latin typeface="Courier New" pitchFamily="49" charset="0"/>
            </a:endParaRPr>
          </a:p>
          <a:p>
            <a:pPr marL="339725" indent="-339725" defTabSz="449263">
              <a:lnSpc>
                <a:spcPct val="90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/>
              <a:t>A string may not span across multiple lines or contain a " character.</a:t>
            </a:r>
            <a:br>
              <a:rPr lang="en-GB" sz="1600" dirty="0"/>
            </a:br>
            <a:r>
              <a:rPr lang="en-GB" sz="1600" dirty="0">
                <a:solidFill>
                  <a:srgbClr val="800000"/>
                </a:solidFill>
                <a:latin typeface="Courier New" pitchFamily="49" charset="0"/>
              </a:rPr>
              <a:t>"This is not</a:t>
            </a:r>
            <a:br>
              <a:rPr lang="en-GB" sz="1600" dirty="0">
                <a:solidFill>
                  <a:srgbClr val="800000"/>
                </a:solidFill>
                <a:latin typeface="Courier New" pitchFamily="49" charset="0"/>
              </a:rPr>
            </a:br>
            <a:r>
              <a:rPr lang="en-GB" sz="1600" dirty="0">
                <a:solidFill>
                  <a:srgbClr val="800000"/>
                </a:solidFill>
                <a:latin typeface="Courier New" pitchFamily="49" charset="0"/>
              </a:rPr>
              <a:t>a legal String."</a:t>
            </a:r>
          </a:p>
          <a:p>
            <a:pPr marL="339725" indent="-339725" defTabSz="449263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solidFill>
                  <a:srgbClr val="800000"/>
                </a:solidFill>
                <a:latin typeface="Courier New" pitchFamily="49" charset="0"/>
              </a:rPr>
              <a:t>	"This is not a "legal" String either."</a:t>
            </a:r>
            <a:br>
              <a:rPr lang="en-GB" sz="1600" dirty="0">
                <a:solidFill>
                  <a:srgbClr val="800000"/>
                </a:solidFill>
                <a:latin typeface="Courier New" pitchFamily="49" charset="0"/>
              </a:rPr>
            </a:br>
            <a:endParaRPr lang="en-GB" sz="800" dirty="0"/>
          </a:p>
          <a:p>
            <a:pPr marL="339725" indent="-339725" defTabSz="449263">
              <a:lnSpc>
                <a:spcPct val="90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/>
              <a:t>A string can represent characters by preceding them with a backslash.</a:t>
            </a:r>
          </a:p>
          <a:p>
            <a:pPr marL="739775" lvl="1" indent="-282575" defTabSz="449263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400" dirty="0">
                <a:latin typeface="Courier New" pitchFamily="49" charset="0"/>
              </a:rPr>
              <a:t>\t	</a:t>
            </a:r>
            <a:r>
              <a:rPr lang="en-GB" sz="1400" dirty="0"/>
              <a:t>tab character</a:t>
            </a:r>
          </a:p>
          <a:p>
            <a:pPr marL="739775" lvl="1" indent="-282575" defTabSz="449263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400" dirty="0">
                <a:latin typeface="Courier New" pitchFamily="49" charset="0"/>
              </a:rPr>
              <a:t>\n	</a:t>
            </a:r>
            <a:r>
              <a:rPr lang="en-GB" sz="1400" dirty="0"/>
              <a:t>new line character</a:t>
            </a:r>
          </a:p>
          <a:p>
            <a:pPr marL="739775" lvl="1" indent="-282575" defTabSz="449263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400" dirty="0">
                <a:latin typeface="Courier New" pitchFamily="49" charset="0"/>
              </a:rPr>
              <a:t>\"	</a:t>
            </a:r>
            <a:r>
              <a:rPr lang="en-GB" sz="1400" dirty="0"/>
              <a:t>quotation mark character</a:t>
            </a:r>
          </a:p>
          <a:p>
            <a:pPr marL="739775" lvl="1" indent="-282575" defTabSz="449263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400" dirty="0">
                <a:latin typeface="Courier New" pitchFamily="49" charset="0"/>
              </a:rPr>
              <a:t>\\	</a:t>
            </a:r>
            <a:r>
              <a:rPr lang="en-GB" sz="1400" dirty="0"/>
              <a:t>backslash character</a:t>
            </a:r>
          </a:p>
          <a:p>
            <a:pPr marL="739775" lvl="1" indent="-282575" defTabSz="449263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700" dirty="0"/>
          </a:p>
          <a:p>
            <a:pPr marL="739775" lvl="1" indent="-282575" defTabSz="449263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400" dirty="0"/>
              <a:t>Example:	</a:t>
            </a:r>
            <a:r>
              <a:rPr lang="en-GB" sz="1400" dirty="0">
                <a:latin typeface="Courier New" pitchFamily="49" charset="0"/>
              </a:rPr>
              <a:t>"Hello\</a:t>
            </a:r>
            <a:r>
              <a:rPr lang="en-GB" sz="1400" dirty="0" err="1">
                <a:latin typeface="Courier New" pitchFamily="49" charset="0"/>
              </a:rPr>
              <a:t>tthere</a:t>
            </a:r>
            <a:r>
              <a:rPr lang="en-GB" sz="1400" dirty="0">
                <a:latin typeface="Courier New" pitchFamily="49" charset="0"/>
              </a:rPr>
              <a:t>\</a:t>
            </a:r>
            <a:r>
              <a:rPr lang="en-GB" sz="1400" dirty="0" err="1">
                <a:latin typeface="Courier New" pitchFamily="49" charset="0"/>
              </a:rPr>
              <a:t>nHow</a:t>
            </a:r>
            <a:r>
              <a:rPr lang="en-GB" sz="1400" dirty="0">
                <a:latin typeface="Courier New" pitchFamily="49" charset="0"/>
              </a:rPr>
              <a:t> are you?"</a:t>
            </a:r>
          </a:p>
        </p:txBody>
      </p:sp>
      <p:sp>
        <p:nvSpPr>
          <p:cNvPr id="153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n-GB" dirty="0"/>
              <a:t>Strings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C:\Documents and Settings\farrin\Desktop\IMG_21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1498" y="609600"/>
            <a:ext cx="156850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python Timeline/History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Garamond" pitchFamily="18" charset="0"/>
              </a:rPr>
              <a:t>Python was conceived in the late 1980s.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  <a:latin typeface="Garamond" pitchFamily="18" charset="0"/>
              </a:rPr>
              <a:t>Guido van </a:t>
            </a:r>
            <a:r>
              <a:rPr lang="en-US" sz="2000" dirty="0" err="1" smtClean="0">
                <a:solidFill>
                  <a:schemeClr val="tx1"/>
                </a:solidFill>
                <a:latin typeface="Garamond" pitchFamily="18" charset="0"/>
              </a:rPr>
              <a:t>Rossum</a:t>
            </a:r>
            <a:r>
              <a:rPr lang="en-US" sz="2000" dirty="0" smtClean="0">
                <a:solidFill>
                  <a:schemeClr val="tx1"/>
                </a:solidFill>
                <a:latin typeface="Garamond" pitchFamily="18" charset="0"/>
              </a:rPr>
              <a:t>, Benevolent Dictator For Life</a:t>
            </a:r>
          </a:p>
          <a:p>
            <a:pPr lvl="1" eaLnBrk="1" hangingPunct="1"/>
            <a:r>
              <a:rPr lang="en-US" sz="2000" dirty="0" err="1" smtClean="0">
                <a:solidFill>
                  <a:schemeClr val="tx1"/>
                </a:solidFill>
                <a:latin typeface="Garamond" pitchFamily="18" charset="0"/>
              </a:rPr>
              <a:t>Rossum</a:t>
            </a:r>
            <a:r>
              <a:rPr lang="en-US" sz="2000" dirty="0" smtClean="0">
                <a:solidFill>
                  <a:schemeClr val="tx1"/>
                </a:solidFill>
                <a:latin typeface="Garamond" pitchFamily="18" charset="0"/>
              </a:rPr>
              <a:t> is Dutch, born in Netherlands, Christmas break</a:t>
            </a:r>
            <a:br>
              <a:rPr lang="en-US" sz="20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Garamond" pitchFamily="18" charset="0"/>
              </a:rPr>
              <a:t> bored, big fan of Monty python’s Flying Circus</a:t>
            </a:r>
          </a:p>
          <a:p>
            <a:pPr eaLnBrk="1" hangingPunct="1"/>
            <a:r>
              <a:rPr lang="en-US" sz="2400" dirty="0" smtClean="0">
                <a:latin typeface="Garamond" pitchFamily="18" charset="0"/>
              </a:rPr>
              <a:t>In 1991 python 0.9.0 was published and reached the masses through </a:t>
            </a:r>
            <a:r>
              <a:rPr lang="en-US" sz="2400" dirty="0" err="1" smtClean="0">
                <a:latin typeface="Garamond" pitchFamily="18" charset="0"/>
              </a:rPr>
              <a:t>alt.sources</a:t>
            </a:r>
            <a:r>
              <a:rPr lang="en-US" sz="2400" dirty="0" smtClean="0">
                <a:latin typeface="Garamond" pitchFamily="18" charset="0"/>
              </a:rPr>
              <a:t> </a:t>
            </a:r>
          </a:p>
          <a:p>
            <a:pPr eaLnBrk="1" hangingPunct="1"/>
            <a:r>
              <a:rPr lang="en-US" sz="2400" dirty="0" smtClean="0">
                <a:latin typeface="Garamond" pitchFamily="18" charset="0"/>
              </a:rPr>
              <a:t>In January of 1994 python 1.0 was released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  <a:latin typeface="Garamond" pitchFamily="18" charset="0"/>
              </a:rPr>
              <a:t>Functional programming tools like  lambda, map, filter, and reduce</a:t>
            </a:r>
          </a:p>
          <a:p>
            <a:pPr lvl="1" eaLnBrk="1" hangingPunct="1"/>
            <a:r>
              <a:rPr lang="en-US" sz="2000" dirty="0" err="1" smtClean="0">
                <a:solidFill>
                  <a:schemeClr val="tx1"/>
                </a:solidFill>
                <a:latin typeface="Garamond" pitchFamily="18" charset="0"/>
              </a:rPr>
              <a:t>comp.lang.python</a:t>
            </a:r>
            <a:r>
              <a:rPr lang="en-US" sz="2000" dirty="0" smtClean="0">
                <a:solidFill>
                  <a:schemeClr val="tx1"/>
                </a:solidFill>
                <a:latin typeface="Garamond" pitchFamily="18" charset="0"/>
              </a:rPr>
              <a:t> formed, greatly increasing python’s </a:t>
            </a:r>
            <a:r>
              <a:rPr lang="en-US" sz="2000" dirty="0" err="1" smtClean="0">
                <a:solidFill>
                  <a:schemeClr val="tx1"/>
                </a:solidFill>
                <a:latin typeface="Garamond" pitchFamily="18" charset="0"/>
              </a:rPr>
              <a:t>userbase</a:t>
            </a:r>
            <a:endParaRPr lang="en-US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lvl="1" eaLnBrk="1" hangingPunct="1"/>
            <a:endParaRPr lang="en-US" sz="2400" dirty="0" smtClean="0"/>
          </a:p>
        </p:txBody>
      </p:sp>
      <p:pic>
        <p:nvPicPr>
          <p:cNvPr id="5125" name="Picture 4" descr="C:\Documents and Settings\farrin\Desktop\python_5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1000"/>
            <a:ext cx="514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989653-4B35-4759-845A-218B12FB259E}" type="datetimeFigureOut">
              <a:rPr lang="en-US" smtClean="0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F30DA-44E6-46F9-88FC-B18A23E7E52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331 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F96AA-44C1-4596-BDE1-91154D1E466D}" type="slidenum">
              <a:rPr lang="en-US"/>
              <a:pPr/>
              <a:t>40</a:t>
            </a:fld>
            <a:endParaRPr lang="en-US"/>
          </a:p>
        </p:txBody>
      </p:sp>
      <p:sp>
        <p:nvSpPr>
          <p:cNvPr id="154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Indexes</a:t>
            </a:r>
          </a:p>
        </p:txBody>
      </p:sp>
      <p:sp>
        <p:nvSpPr>
          <p:cNvPr id="154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/>
            <a:r>
              <a:rPr lang="en-US"/>
              <a:t>Characters in a string are numbered with </a:t>
            </a:r>
            <a:r>
              <a:rPr lang="en-US" i="1"/>
              <a:t>indexes</a:t>
            </a:r>
            <a:r>
              <a:rPr lang="en-US"/>
              <a:t> starting at 0:</a:t>
            </a:r>
          </a:p>
          <a:p>
            <a:pPr marL="742950" lvl="1" indent="-285750"/>
            <a:r>
              <a:rPr lang="en-US"/>
              <a:t>Example:</a:t>
            </a:r>
          </a:p>
          <a:p>
            <a:pPr marL="742950" lvl="1" indent="-285750"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	name = "P. Diddy"</a:t>
            </a:r>
          </a:p>
          <a:p>
            <a:pPr marL="742950" lvl="1" indent="-285750">
              <a:buFont typeface="Wingdings" pitchFamily="2" charset="2"/>
              <a:buNone/>
            </a:pPr>
            <a:endParaRPr lang="en-US">
              <a:latin typeface="Courier New" pitchFamily="49" charset="0"/>
            </a:endParaRPr>
          </a:p>
          <a:p>
            <a:pPr marL="742950" lvl="1" indent="-285750"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	</a:t>
            </a:r>
          </a:p>
          <a:p>
            <a:pPr marL="742950" lvl="1" indent="-285750"/>
            <a:endParaRPr lang="en-US"/>
          </a:p>
          <a:p>
            <a:pPr marL="742950" lvl="1" indent="-285750"/>
            <a:endParaRPr lang="en-US"/>
          </a:p>
          <a:p>
            <a:pPr marL="342900" indent="-342900"/>
            <a:r>
              <a:rPr lang="en-US"/>
              <a:t>Accessing an individual character of a string:</a:t>
            </a:r>
          </a:p>
          <a:p>
            <a:pPr marL="742950" lvl="1" indent="-285750">
              <a:buFont typeface="Wingdings" pitchFamily="2" charset="2"/>
              <a:buNone/>
            </a:pPr>
            <a:r>
              <a:rPr lang="en-US" b="1" i="1"/>
              <a:t>	variableName</a:t>
            </a:r>
            <a:r>
              <a:rPr lang="en-US"/>
              <a:t> </a:t>
            </a:r>
            <a:r>
              <a:rPr lang="en-US">
                <a:latin typeface="Courier New" pitchFamily="49" charset="0"/>
              </a:rPr>
              <a:t>[</a:t>
            </a:r>
            <a:r>
              <a:rPr lang="en-US"/>
              <a:t> </a:t>
            </a:r>
            <a:r>
              <a:rPr lang="en-US" b="1" i="1"/>
              <a:t>index</a:t>
            </a:r>
            <a:r>
              <a:rPr lang="en-US"/>
              <a:t> </a:t>
            </a:r>
            <a:r>
              <a:rPr lang="en-US">
                <a:latin typeface="Courier New" pitchFamily="49" charset="0"/>
              </a:rPr>
              <a:t>]</a:t>
            </a:r>
          </a:p>
          <a:p>
            <a:pPr marL="742950" lvl="1" indent="-285750"/>
            <a:endParaRPr lang="en-US" sz="900"/>
          </a:p>
          <a:p>
            <a:pPr marL="742950" lvl="1" indent="-285750"/>
            <a:r>
              <a:rPr lang="en-US"/>
              <a:t>Example:</a:t>
            </a:r>
          </a:p>
          <a:p>
            <a:pPr marL="742950" lvl="1" indent="-285750"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	print name, "starts with", </a:t>
            </a:r>
            <a:r>
              <a:rPr lang="en-US" b="1">
                <a:latin typeface="Courier New" pitchFamily="49" charset="0"/>
              </a:rPr>
              <a:t>name[0]</a:t>
            </a:r>
          </a:p>
          <a:p>
            <a:pPr marL="742950" lvl="1" indent="-285750">
              <a:buFont typeface="Wingdings" pitchFamily="2" charset="2"/>
              <a:buNone/>
            </a:pPr>
            <a:endParaRPr lang="en-US" sz="900">
              <a:latin typeface="Courier New" pitchFamily="49" charset="0"/>
            </a:endParaRPr>
          </a:p>
          <a:p>
            <a:pPr marL="742950" lvl="1" indent="-285750">
              <a:buFont typeface="Wingdings" pitchFamily="2" charset="2"/>
              <a:buNone/>
            </a:pPr>
            <a:r>
              <a:rPr lang="en-US"/>
              <a:t>	Output:</a:t>
            </a:r>
          </a:p>
          <a:p>
            <a:pPr marL="742950" lvl="1" indent="-285750"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	P. Diddy starts with P</a:t>
            </a:r>
          </a:p>
        </p:txBody>
      </p:sp>
      <p:graphicFrame>
        <p:nvGraphicFramePr>
          <p:cNvPr id="1540133" name="Group 37"/>
          <p:cNvGraphicFramePr>
            <a:graphicFrameLocks noGrp="1"/>
          </p:cNvGraphicFramePr>
          <p:nvPr/>
        </p:nvGraphicFramePr>
        <p:xfrm>
          <a:off x="1066800" y="3581400"/>
          <a:ext cx="5862638" cy="838200"/>
        </p:xfrm>
        <a:graphic>
          <a:graphicData uri="http://schemas.openxmlformats.org/drawingml/2006/table">
            <a:tbl>
              <a:tblPr/>
              <a:tblGrid>
                <a:gridCol w="1260475"/>
                <a:gridCol w="574675"/>
                <a:gridCol w="576263"/>
                <a:gridCol w="574675"/>
                <a:gridCol w="574675"/>
                <a:gridCol w="576262"/>
                <a:gridCol w="574675"/>
                <a:gridCol w="576263"/>
                <a:gridCol w="574675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EA9B4-D303-4117-B150-8EFBCDD310FB}" type="slidenum">
              <a:rPr lang="en-US"/>
              <a:pPr/>
              <a:t>41</a:t>
            </a:fld>
            <a:endParaRPr lang="en-US"/>
          </a:p>
        </p:txBody>
      </p:sp>
      <p:sp>
        <p:nvSpPr>
          <p:cNvPr id="155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String properties</a:t>
            </a:r>
          </a:p>
        </p:txBody>
      </p:sp>
      <p:sp>
        <p:nvSpPr>
          <p:cNvPr id="155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b="1" i="1" dirty="0"/>
              <a:t>string</a:t>
            </a:r>
            <a:r>
              <a:rPr lang="en-US" dirty="0">
                <a:latin typeface="Courier New" pitchFamily="49" charset="0"/>
              </a:rPr>
              <a:t>)	</a:t>
            </a:r>
            <a:r>
              <a:rPr lang="en-US" dirty="0"/>
              <a:t>	- number of characters in a string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			  (including spaces)</a:t>
            </a:r>
          </a:p>
          <a:p>
            <a:r>
              <a:rPr lang="en-US" dirty="0" err="1">
                <a:latin typeface="Courier New" pitchFamily="49" charset="0"/>
              </a:rPr>
              <a:t>str.lower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b="1" i="1" dirty="0"/>
              <a:t>string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	- lowercase version of a string</a:t>
            </a:r>
          </a:p>
          <a:p>
            <a:r>
              <a:rPr lang="en-US" dirty="0" err="1">
                <a:latin typeface="Courier New" pitchFamily="49" charset="0"/>
              </a:rPr>
              <a:t>str.upper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b="1" i="1" dirty="0"/>
              <a:t>string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	- uppercase version of a string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97DB0-2FC8-48B6-B220-302C8608CDDC}" type="slidenum">
              <a:rPr lang="en-US"/>
              <a:pPr/>
              <a:t>42</a:t>
            </a:fld>
            <a:endParaRPr lang="en-US"/>
          </a:p>
        </p:txBody>
      </p:sp>
      <p:sp>
        <p:nvSpPr>
          <p:cNvPr id="148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processing</a:t>
            </a:r>
          </a:p>
        </p:txBody>
      </p:sp>
      <p:sp>
        <p:nvSpPr>
          <p:cNvPr id="148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programs handle data, which often comes from files.</a:t>
            </a:r>
          </a:p>
          <a:p>
            <a:pPr lvl="1"/>
            <a:endParaRPr lang="en-US" dirty="0"/>
          </a:p>
          <a:p>
            <a:r>
              <a:rPr lang="en-US" dirty="0"/>
              <a:t>Reading the entire contents of a file:</a:t>
            </a:r>
          </a:p>
          <a:p>
            <a:pPr lvl="1">
              <a:buFont typeface="Wingdings" pitchFamily="2" charset="2"/>
              <a:buNone/>
            </a:pPr>
            <a:endParaRPr lang="en-US" sz="700" dirty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i="1" dirty="0" err="1">
                <a:solidFill>
                  <a:srgbClr val="002060"/>
                </a:solidFill>
              </a:rPr>
              <a:t>variableName</a:t>
            </a:r>
            <a:r>
              <a:rPr lang="en-US" dirty="0">
                <a:solidFill>
                  <a:srgbClr val="002060"/>
                </a:solidFill>
                <a:latin typeface="Courier New" pitchFamily="49" charset="0"/>
              </a:rPr>
              <a:t> = open("</a:t>
            </a:r>
            <a:r>
              <a:rPr lang="en-US" b="1" i="1" dirty="0">
                <a:solidFill>
                  <a:srgbClr val="002060"/>
                </a:solidFill>
              </a:rPr>
              <a:t>filename</a:t>
            </a:r>
            <a:r>
              <a:rPr lang="en-US" dirty="0">
                <a:solidFill>
                  <a:srgbClr val="002060"/>
                </a:solidFill>
                <a:latin typeface="Courier New" pitchFamily="49" charset="0"/>
              </a:rPr>
              <a:t>").read()</a:t>
            </a:r>
          </a:p>
          <a:p>
            <a:pPr lvl="1">
              <a:buFont typeface="Wingdings" pitchFamily="2" charset="2"/>
              <a:buNone/>
            </a:pPr>
            <a:endParaRPr lang="en-US" sz="800" dirty="0">
              <a:solidFill>
                <a:srgbClr val="002060"/>
              </a:solidFill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dirty="0">
                <a:solidFill>
                  <a:srgbClr val="002060"/>
                </a:solidFill>
              </a:rPr>
              <a:t>Example:</a:t>
            </a:r>
          </a:p>
          <a:p>
            <a:pPr lvl="1">
              <a:buFont typeface="Wingdings" pitchFamily="2" charset="2"/>
              <a:buNone/>
            </a:pPr>
            <a:r>
              <a:rPr lang="en-US" dirty="0" err="1">
                <a:solidFill>
                  <a:srgbClr val="002060"/>
                </a:solidFill>
                <a:latin typeface="Courier New" pitchFamily="49" charset="0"/>
              </a:rPr>
              <a:t>file_text</a:t>
            </a:r>
            <a:r>
              <a:rPr lang="en-US" dirty="0">
                <a:solidFill>
                  <a:srgbClr val="002060"/>
                </a:solidFill>
                <a:latin typeface="Courier New" pitchFamily="49" charset="0"/>
              </a:rPr>
              <a:t> = open("bankaccount.txt").read()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python Timeline/History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>
                <a:latin typeface="Garamond" pitchFamily="18" charset="0"/>
              </a:rPr>
              <a:t>In 1995, python 1.2 was released.</a:t>
            </a:r>
          </a:p>
          <a:p>
            <a:pPr eaLnBrk="1" hangingPunct="1"/>
            <a:r>
              <a:rPr lang="en-US" sz="2800" dirty="0" smtClean="0">
                <a:latin typeface="Garamond" pitchFamily="18" charset="0"/>
              </a:rPr>
              <a:t>By version 1.4 python had several new features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Keyword arguments (similar to those of common lisp)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Built-in support for complex numbers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Basic form of data-hiding through name mangling (easily bypassed however)</a:t>
            </a:r>
          </a:p>
          <a:p>
            <a:pPr eaLnBrk="1" hangingPunct="1"/>
            <a:r>
              <a:rPr lang="en-US" sz="2400" dirty="0" smtClean="0">
                <a:latin typeface="Garamond" pitchFamily="18" charset="0"/>
              </a:rPr>
              <a:t>Computer Programming for Everybody (CP4E) initiative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  <a:latin typeface="Garamond" pitchFamily="18" charset="0"/>
              </a:rPr>
              <a:t>Make programming accessible to more people,  with basic “literacy” similar to those required for English and math skills for some jobs.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  <a:latin typeface="Garamond" pitchFamily="18" charset="0"/>
              </a:rPr>
              <a:t>Project was funded by DARPA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  <a:latin typeface="Garamond" pitchFamily="18" charset="0"/>
              </a:rPr>
              <a:t>CP4E was inactive as of 2007, not so much a  concern to get employees programming “literate”</a:t>
            </a:r>
          </a:p>
        </p:txBody>
      </p:sp>
      <p:pic>
        <p:nvPicPr>
          <p:cNvPr id="6148" name="Picture 4" descr="C:\Documents and Settings\farrin\Desktop\python_5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514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989653-4B35-4759-845A-218B12FB259E}" type="datetimeFigureOut">
              <a:rPr lang="en-US" smtClean="0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91E4C-259A-41E0-BD54-3E0B3FB9D7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331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python Timeline/History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Garamond" pitchFamily="18" charset="0"/>
              </a:rPr>
              <a:t>In 2000, Python 2.0 was released.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Introduced list comprehensions similar to </a:t>
            </a:r>
            <a:r>
              <a:rPr lang="en-US" sz="2400" dirty="0" err="1" smtClean="0">
                <a:solidFill>
                  <a:schemeClr val="tx1"/>
                </a:solidFill>
                <a:latin typeface="Garamond" pitchFamily="18" charset="0"/>
              </a:rPr>
              <a:t>Haskells</a:t>
            </a:r>
            <a:endParaRPr lang="en-US" sz="2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Introduced garbage collection</a:t>
            </a:r>
          </a:p>
          <a:p>
            <a:pPr eaLnBrk="1" hangingPunct="1"/>
            <a:r>
              <a:rPr lang="en-US" sz="2800" dirty="0" smtClean="0">
                <a:latin typeface="Garamond" pitchFamily="18" charset="0"/>
              </a:rPr>
              <a:t>In 2001, Python 2.2 was released.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Included unification of types and classes into one hierarchy,  making pythons object model purely Object-oriented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Generators were added(function-like </a:t>
            </a:r>
            <a:r>
              <a:rPr lang="en-US" sz="2400" dirty="0" err="1" smtClean="0">
                <a:solidFill>
                  <a:schemeClr val="tx1"/>
                </a:solidFill>
                <a:latin typeface="Garamond" pitchFamily="18" charset="0"/>
              </a:rPr>
              <a:t>iterator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 behavior)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7172" name="Picture 4" descr="C:\Documents and Settings\farrin\Desktop\python_5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514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989653-4B35-4759-845A-218B12FB259E}" type="datetimeFigureOut">
              <a:rPr lang="en-US" smtClean="0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D4E54-9DB9-40E1-A7E0-8CDD004CD7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331 </a:t>
            </a:r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Python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IDLE</a:t>
            </a:r>
            <a:r>
              <a:rPr lang="en-US" dirty="0" smtClean="0"/>
              <a:t> – a cross-platform Python development environment</a:t>
            </a:r>
          </a:p>
          <a:p>
            <a:r>
              <a:rPr lang="en-US" dirty="0" err="1" smtClean="0">
                <a:hlinkClick r:id="rId3"/>
              </a:rPr>
              <a:t>PythonWin</a:t>
            </a:r>
            <a:r>
              <a:rPr lang="en-US" dirty="0" smtClean="0"/>
              <a:t> – a Windows only interface to Python</a:t>
            </a:r>
          </a:p>
          <a:p>
            <a:r>
              <a:rPr lang="en-US" dirty="0" smtClean="0"/>
              <a:t>Python Shell – running 'python' from the Command Line opens this interactive shell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IDLE – Development Environment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IDLE helps you program in Python by:</a:t>
            </a:r>
          </a:p>
          <a:p>
            <a:pPr lvl="1"/>
            <a:r>
              <a:rPr lang="en-US" smtClean="0"/>
              <a:t>color-coding your program code</a:t>
            </a:r>
          </a:p>
          <a:p>
            <a:pPr lvl="1"/>
            <a:r>
              <a:rPr lang="en-US" smtClean="0"/>
              <a:t>debugging</a:t>
            </a:r>
          </a:p>
          <a:p>
            <a:pPr lvl="1"/>
            <a:r>
              <a:rPr lang="en-US" smtClean="0"/>
              <a:t>auto-indent</a:t>
            </a:r>
          </a:p>
          <a:p>
            <a:pPr lvl="1"/>
            <a:r>
              <a:rPr lang="en-US" smtClean="0"/>
              <a:t>interactive shell</a:t>
            </a:r>
          </a:p>
        </p:txBody>
      </p:sp>
      <p:pic>
        <p:nvPicPr>
          <p:cNvPr id="20484" name="Content Placeholder 5" descr="idlecolor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962400" y="3733800"/>
            <a:ext cx="4854575" cy="243998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Hello World</a:t>
            </a:r>
          </a:p>
          <a:p>
            <a:pPr lvl="1">
              <a:buFont typeface="Arial" charset="0"/>
              <a:buNone/>
            </a:pPr>
            <a:r>
              <a:rPr lang="en-US" dirty="0" smtClean="0">
                <a:solidFill>
                  <a:srgbClr val="F79646"/>
                </a:solidFill>
                <a:latin typeface="Courier New" pitchFamily="-65" charset="0"/>
                <a:cs typeface="Courier New" pitchFamily="-65" charset="0"/>
              </a:rPr>
              <a:t>print</a:t>
            </a:r>
            <a:r>
              <a:rPr lang="en-US" dirty="0" smtClean="0">
                <a:latin typeface="Courier New" pitchFamily="-65" charset="0"/>
                <a:cs typeface="Courier New" pitchFamily="-65" charset="0"/>
              </a:rPr>
              <a:t> </a:t>
            </a:r>
            <a:r>
              <a:rPr lang="en-US" dirty="0" smtClean="0">
                <a:solidFill>
                  <a:srgbClr val="9BBB59"/>
                </a:solidFill>
                <a:latin typeface="Courier New" pitchFamily="-65" charset="0"/>
                <a:cs typeface="Courier New" pitchFamily="-65" charset="0"/>
              </a:rPr>
              <a:t>“hello world”</a:t>
            </a:r>
          </a:p>
          <a:p>
            <a:r>
              <a:rPr lang="en-US" dirty="0" smtClean="0">
                <a:cs typeface="Courier New" pitchFamily="-65" charset="0"/>
              </a:rPr>
              <a:t>Prints </a:t>
            </a:r>
            <a:r>
              <a:rPr lang="en-US" dirty="0" smtClean="0">
                <a:solidFill>
                  <a:schemeClr val="accent1"/>
                </a:solidFill>
                <a:cs typeface="Courier New" pitchFamily="-65" charset="0"/>
              </a:rPr>
              <a:t>hello world </a:t>
            </a:r>
            <a:r>
              <a:rPr lang="en-US" dirty="0" smtClean="0">
                <a:cs typeface="Courier New" pitchFamily="-65" charset="0"/>
              </a:rPr>
              <a:t>to standard out</a:t>
            </a:r>
          </a:p>
          <a:p>
            <a:r>
              <a:rPr lang="en-US" dirty="0" smtClean="0">
                <a:cs typeface="Courier New" pitchFamily="-65" charset="0"/>
              </a:rPr>
              <a:t>Open IDLE and try it out yourself</a:t>
            </a:r>
          </a:p>
          <a:p>
            <a:r>
              <a:rPr lang="en-US" dirty="0" smtClean="0">
                <a:cs typeface="Courier New" pitchFamily="-65" charset="0"/>
              </a:rPr>
              <a:t>Follow along using IDLE</a:t>
            </a:r>
          </a:p>
          <a:p>
            <a:pPr>
              <a:buFont typeface="Arial" charset="0"/>
              <a:buNone/>
            </a:pPr>
            <a:endParaRPr lang="en-US" dirty="0" smtClean="0">
              <a:cs typeface="Courier New" pitchFamily="-65" charset="0"/>
            </a:endParaRPr>
          </a:p>
          <a:p>
            <a:endParaRPr lang="en-US" dirty="0" smtClean="0">
              <a:latin typeface="Courier New" pitchFamily="-65" charset="0"/>
              <a:cs typeface="Courier New" pitchFamily="-65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133600"/>
            <a:ext cx="4064000" cy="389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42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471</TotalTime>
  <Words>1680</Words>
  <Application>Microsoft Office PowerPoint</Application>
  <PresentationFormat>On-screen Show (4:3)</PresentationFormat>
  <Paragraphs>542</Paragraphs>
  <Slides>42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Urban</vt:lpstr>
      <vt:lpstr>Introduction to Python Programming </vt:lpstr>
      <vt:lpstr>Syllabus</vt:lpstr>
      <vt:lpstr>What is Python?</vt:lpstr>
      <vt:lpstr>python Timeline/History</vt:lpstr>
      <vt:lpstr>python Timeline/History</vt:lpstr>
      <vt:lpstr>python Timeline/History</vt:lpstr>
      <vt:lpstr>Python Interfaces</vt:lpstr>
      <vt:lpstr>IDLE – Development Environment</vt:lpstr>
      <vt:lpstr>Example Python</vt:lpstr>
      <vt:lpstr>Programming basics</vt:lpstr>
      <vt:lpstr>Compiling and interpreting</vt:lpstr>
      <vt:lpstr>Real numbers</vt:lpstr>
      <vt:lpstr>Math commands</vt:lpstr>
      <vt:lpstr>Variables</vt:lpstr>
      <vt:lpstr>print</vt:lpstr>
      <vt:lpstr>More than just printing</vt:lpstr>
      <vt:lpstr>String Methods</vt:lpstr>
      <vt:lpstr>String Methods</vt:lpstr>
      <vt:lpstr>input</vt:lpstr>
      <vt:lpstr>Other Python Objects</vt:lpstr>
      <vt:lpstr>Tuples</vt:lpstr>
      <vt:lpstr>Accessing Values in Tuples </vt:lpstr>
      <vt:lpstr>Basic Tuples Operations </vt:lpstr>
      <vt:lpstr>Indentation and Blocks</vt:lpstr>
      <vt:lpstr>Repetition (loops) and Selection (if/else)</vt:lpstr>
      <vt:lpstr>Conditional Branching</vt:lpstr>
      <vt:lpstr>The for loop</vt:lpstr>
      <vt:lpstr>range</vt:lpstr>
      <vt:lpstr>Cumulative loops</vt:lpstr>
      <vt:lpstr>Looping with For</vt:lpstr>
      <vt:lpstr>Looping with For</vt:lpstr>
      <vt:lpstr>if</vt:lpstr>
      <vt:lpstr>while</vt:lpstr>
      <vt:lpstr>Logic</vt:lpstr>
      <vt:lpstr>Text and File Processing</vt:lpstr>
      <vt:lpstr>Modules</vt:lpstr>
      <vt:lpstr>Modules</vt:lpstr>
      <vt:lpstr>Files</vt:lpstr>
      <vt:lpstr>Strings</vt:lpstr>
      <vt:lpstr>Indexes</vt:lpstr>
      <vt:lpstr>String properties</vt:lpstr>
      <vt:lpstr>File processing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</dc:title>
  <dc:creator>hp</dc:creator>
  <cp:lastModifiedBy>ss</cp:lastModifiedBy>
  <cp:revision>19</cp:revision>
  <dcterms:created xsi:type="dcterms:W3CDTF">2019-06-20T03:39:55Z</dcterms:created>
  <dcterms:modified xsi:type="dcterms:W3CDTF">2017-02-23T09:32:26Z</dcterms:modified>
</cp:coreProperties>
</file>